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06"/>
  </p:notesMasterIdLst>
  <p:handoutMasterIdLst>
    <p:handoutMasterId r:id="rId107"/>
  </p:handoutMasterIdLst>
  <p:sldIdLst>
    <p:sldId id="256" r:id="rId2"/>
    <p:sldId id="421" r:id="rId3"/>
    <p:sldId id="259" r:id="rId4"/>
    <p:sldId id="260" r:id="rId5"/>
    <p:sldId id="257" r:id="rId6"/>
    <p:sldId id="258" r:id="rId7"/>
    <p:sldId id="410" r:id="rId8"/>
    <p:sldId id="412" r:id="rId9"/>
    <p:sldId id="413" r:id="rId10"/>
    <p:sldId id="262" r:id="rId11"/>
    <p:sldId id="263" r:id="rId12"/>
    <p:sldId id="264" r:id="rId13"/>
    <p:sldId id="265" r:id="rId14"/>
    <p:sldId id="381" r:id="rId15"/>
    <p:sldId id="267" r:id="rId16"/>
    <p:sldId id="380" r:id="rId17"/>
    <p:sldId id="269" r:id="rId18"/>
    <p:sldId id="397" r:id="rId19"/>
    <p:sldId id="271" r:id="rId20"/>
    <p:sldId id="382" r:id="rId21"/>
    <p:sldId id="273" r:id="rId22"/>
    <p:sldId id="383" r:id="rId23"/>
    <p:sldId id="275" r:id="rId24"/>
    <p:sldId id="384" r:id="rId25"/>
    <p:sldId id="277" r:id="rId26"/>
    <p:sldId id="278" r:id="rId27"/>
    <p:sldId id="279" r:id="rId28"/>
    <p:sldId id="280" r:id="rId29"/>
    <p:sldId id="281" r:id="rId30"/>
    <p:sldId id="385" r:id="rId31"/>
    <p:sldId id="282" r:id="rId32"/>
    <p:sldId id="284" r:id="rId33"/>
    <p:sldId id="386" r:id="rId34"/>
    <p:sldId id="286" r:id="rId35"/>
    <p:sldId id="387" r:id="rId36"/>
    <p:sldId id="388" r:id="rId37"/>
    <p:sldId id="389" r:id="rId38"/>
    <p:sldId id="292" r:id="rId39"/>
    <p:sldId id="390" r:id="rId40"/>
    <p:sldId id="294" r:id="rId41"/>
    <p:sldId id="392" r:id="rId42"/>
    <p:sldId id="296" r:id="rId43"/>
    <p:sldId id="393" r:id="rId44"/>
    <p:sldId id="298" r:id="rId45"/>
    <p:sldId id="299" r:id="rId46"/>
    <p:sldId id="300" r:id="rId47"/>
    <p:sldId id="301" r:id="rId48"/>
    <p:sldId id="394" r:id="rId49"/>
    <p:sldId id="395" r:id="rId50"/>
    <p:sldId id="396" r:id="rId51"/>
    <p:sldId id="304" r:id="rId52"/>
    <p:sldId id="399" r:id="rId53"/>
    <p:sldId id="400" r:id="rId54"/>
    <p:sldId id="402" r:id="rId55"/>
    <p:sldId id="403" r:id="rId56"/>
    <p:sldId id="404" r:id="rId57"/>
    <p:sldId id="311" r:id="rId58"/>
    <p:sldId id="312" r:id="rId59"/>
    <p:sldId id="313" r:id="rId60"/>
    <p:sldId id="315" r:id="rId61"/>
    <p:sldId id="316" r:id="rId62"/>
    <p:sldId id="317" r:id="rId63"/>
    <p:sldId id="318" r:id="rId64"/>
    <p:sldId id="324" r:id="rId65"/>
    <p:sldId id="325" r:id="rId66"/>
    <p:sldId id="420" r:id="rId67"/>
    <p:sldId id="419" r:id="rId68"/>
    <p:sldId id="326" r:id="rId69"/>
    <p:sldId id="329" r:id="rId70"/>
    <p:sldId id="417" r:id="rId71"/>
    <p:sldId id="331" r:id="rId72"/>
    <p:sldId id="418" r:id="rId73"/>
    <p:sldId id="341" r:id="rId74"/>
    <p:sldId id="416" r:id="rId75"/>
    <p:sldId id="348" r:id="rId76"/>
    <p:sldId id="349" r:id="rId77"/>
    <p:sldId id="350" r:id="rId78"/>
    <p:sldId id="351" r:id="rId79"/>
    <p:sldId id="405" r:id="rId80"/>
    <p:sldId id="406" r:id="rId81"/>
    <p:sldId id="407" r:id="rId82"/>
    <p:sldId id="408" r:id="rId83"/>
    <p:sldId id="356" r:id="rId84"/>
    <p:sldId id="357" r:id="rId85"/>
    <p:sldId id="358" r:id="rId86"/>
    <p:sldId id="359" r:id="rId87"/>
    <p:sldId id="360" r:id="rId88"/>
    <p:sldId id="361" r:id="rId89"/>
    <p:sldId id="362" r:id="rId90"/>
    <p:sldId id="363" r:id="rId91"/>
    <p:sldId id="366" r:id="rId92"/>
    <p:sldId id="414" r:id="rId93"/>
    <p:sldId id="415" r:id="rId94"/>
    <p:sldId id="367" r:id="rId95"/>
    <p:sldId id="368" r:id="rId96"/>
    <p:sldId id="369" r:id="rId97"/>
    <p:sldId id="370" r:id="rId98"/>
    <p:sldId id="371" r:id="rId99"/>
    <p:sldId id="372" r:id="rId100"/>
    <p:sldId id="373" r:id="rId101"/>
    <p:sldId id="374" r:id="rId102"/>
    <p:sldId id="375" r:id="rId103"/>
    <p:sldId id="376" r:id="rId104"/>
    <p:sldId id="377" r:id="rId105"/>
  </p:sldIdLst>
  <p:sldSz cx="20104100" cy="11309350"/>
  <p:notesSz cx="20104100" cy="11309350"/>
  <p:defaultTextStyle>
    <a:defPPr>
      <a:defRPr kern="0"/>
    </a:defPPr>
  </p:defaultTextStyle>
  <p:extLst>
    <p:ext uri="{521415D9-36F7-43E2-AB2F-B90AF26B5E84}">
      <p14:sectionLst xmlns:p14="http://schemas.microsoft.com/office/powerpoint/2010/main">
        <p14:section name="Participant Guide" id="{B66E0BFB-7677-4C1D-9FA1-B134A86A95D4}">
          <p14:sldIdLst>
            <p14:sldId id="256"/>
            <p14:sldId id="421"/>
            <p14:sldId id="259"/>
            <p14:sldId id="260"/>
          </p14:sldIdLst>
        </p14:section>
        <p14:section name="Seq.1 - Careers in Cybersecurity" id="{B7673EE0-23A5-48A2-B496-A85586211A2E}">
          <p14:sldIdLst>
            <p14:sldId id="257"/>
            <p14:sldId id="258"/>
            <p14:sldId id="410"/>
            <p14:sldId id="412"/>
            <p14:sldId id="413"/>
            <p14:sldId id="262"/>
          </p14:sldIdLst>
        </p14:section>
        <p14:section name="Seq.1 - Activity 1 - Cyber gestures" id="{CE3055A0-FA35-4DC8-8023-235184FE158E}">
          <p14:sldIdLst>
            <p14:sldId id="263"/>
            <p14:sldId id="264"/>
            <p14:sldId id="265"/>
            <p14:sldId id="381"/>
            <p14:sldId id="267"/>
            <p14:sldId id="380"/>
            <p14:sldId id="269"/>
            <p14:sldId id="397"/>
            <p14:sldId id="271"/>
            <p14:sldId id="382"/>
            <p14:sldId id="273"/>
            <p14:sldId id="383"/>
            <p14:sldId id="275"/>
            <p14:sldId id="384"/>
            <p14:sldId id="277"/>
            <p14:sldId id="278"/>
          </p14:sldIdLst>
        </p14:section>
        <p14:section name="Seq.1 - Activity 2 - I work in cybersecurity" id="{23AA0EEB-E9EB-43F7-B3E0-A0D73CBBB43C}">
          <p14:sldIdLst>
            <p14:sldId id="279"/>
            <p14:sldId id="280"/>
            <p14:sldId id="281"/>
            <p14:sldId id="385"/>
            <p14:sldId id="282"/>
            <p14:sldId id="284"/>
            <p14:sldId id="386"/>
            <p14:sldId id="286"/>
            <p14:sldId id="387"/>
            <p14:sldId id="388"/>
            <p14:sldId id="389"/>
            <p14:sldId id="292"/>
            <p14:sldId id="390"/>
            <p14:sldId id="294"/>
            <p14:sldId id="392"/>
            <p14:sldId id="296"/>
            <p14:sldId id="393"/>
            <p14:sldId id="298"/>
          </p14:sldIdLst>
        </p14:section>
        <p14:section name="Seq.1 - Activity 3 - Quiz Jobs" id="{463A17B5-6FC6-47AB-9437-12F326F4A85E}">
          <p14:sldIdLst>
            <p14:sldId id="299"/>
            <p14:sldId id="300"/>
            <p14:sldId id="301"/>
            <p14:sldId id="394"/>
            <p14:sldId id="395"/>
            <p14:sldId id="396"/>
            <p14:sldId id="304"/>
            <p14:sldId id="399"/>
            <p14:sldId id="400"/>
            <p14:sldId id="402"/>
            <p14:sldId id="403"/>
            <p14:sldId id="404"/>
            <p14:sldId id="311"/>
          </p14:sldIdLst>
        </p14:section>
        <p14:section name="Seq.2 - Beware of appareances" id="{16AE4670-B2BC-4AD6-AA3B-6101B5D0F0FE}">
          <p14:sldIdLst>
            <p14:sldId id="312"/>
          </p14:sldIdLst>
        </p14:section>
        <p14:section name="Seq.2 - Activity 2 - Technical support scams" id="{DFCBE2F2-7305-403B-B9C1-E6338AA81370}">
          <p14:sldIdLst>
            <p14:sldId id="313"/>
            <p14:sldId id="315"/>
            <p14:sldId id="316"/>
            <p14:sldId id="317"/>
          </p14:sldIdLst>
        </p14:section>
        <p14:section name="Seq.2 - Activity 2 - To click or not" id="{16ED2AA1-E61B-432F-97C9-0144EC5D1834}">
          <p14:sldIdLst>
            <p14:sldId id="318"/>
            <p14:sldId id="324"/>
            <p14:sldId id="325"/>
            <p14:sldId id="420"/>
            <p14:sldId id="419"/>
            <p14:sldId id="326"/>
            <p14:sldId id="329"/>
            <p14:sldId id="417"/>
            <p14:sldId id="331"/>
            <p14:sldId id="418"/>
            <p14:sldId id="341"/>
            <p14:sldId id="416"/>
            <p14:sldId id="348"/>
            <p14:sldId id="349"/>
            <p14:sldId id="350"/>
            <p14:sldId id="351"/>
            <p14:sldId id="405"/>
            <p14:sldId id="406"/>
            <p14:sldId id="407"/>
            <p14:sldId id="408"/>
          </p14:sldIdLst>
        </p14:section>
        <p14:section name="Seq.2 - Activity 3 - Scams" id="{A3949683-EEDA-4D10-ADA6-3563C2F25C54}">
          <p14:sldIdLst>
            <p14:sldId id="356"/>
            <p14:sldId id="357"/>
            <p14:sldId id="358"/>
            <p14:sldId id="359"/>
          </p14:sldIdLst>
        </p14:section>
        <p14:section name="Seq.3 - Protect Your Accounts" id="{B6B9B57D-54EA-4CFA-81D5-1F0086B47AF1}">
          <p14:sldIdLst>
            <p14:sldId id="360"/>
          </p14:sldIdLst>
        </p14:section>
        <p14:section name="Seq.3 - Activity 1 - Good Passwords" id="{83A28225-9214-4D64-BB00-EFB4402FD0DF}">
          <p14:sldIdLst>
            <p14:sldId id="361"/>
            <p14:sldId id="362"/>
            <p14:sldId id="363"/>
            <p14:sldId id="366"/>
            <p14:sldId id="414"/>
            <p14:sldId id="415"/>
            <p14:sldId id="367"/>
            <p14:sldId id="368"/>
            <p14:sldId id="369"/>
            <p14:sldId id="370"/>
          </p14:sldIdLst>
        </p14:section>
        <p14:section name="Seq.3 - Activity 2 - Protect Your Important Accounts" id="{FB2984F1-97C3-4CDC-9CDE-24A9BC575C85}">
          <p14:sldIdLst>
            <p14:sldId id="371"/>
            <p14:sldId id="372"/>
            <p14:sldId id="373"/>
            <p14:sldId id="374"/>
            <p14:sldId id="375"/>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CB0"/>
    <a:srgbClr val="9A604D"/>
    <a:srgbClr val="1D1D1B"/>
    <a:srgbClr val="F2E07F"/>
    <a:srgbClr val="9BCCC1"/>
    <a:srgbClr val="38A5B2"/>
    <a:srgbClr val="BADBD3"/>
    <a:srgbClr val="EAE9EE"/>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1CFC3-7366-4ED3-BB74-87FDE01DB872}" v="1" dt="2022-10-06T19:23:49.456"/>
    <p1510:client id="{F6219B04-D350-59E6-7B80-CDFF336D591E}" v="1" dt="2022-10-06T15:06:42.789"/>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00" autoAdjust="0"/>
    <p:restoredTop sz="91758" autoAdjust="0"/>
  </p:normalViewPr>
  <p:slideViewPr>
    <p:cSldViewPr>
      <p:cViewPr varScale="1">
        <p:scale>
          <a:sx n="60" d="100"/>
          <a:sy n="60" d="100"/>
        </p:scale>
        <p:origin x="906" y="78"/>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06/10/2022</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‹N°›</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06/10/2022</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‹N°›</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ighlight>
                  <a:srgbClr val="FFFF00"/>
                </a:highlight>
              </a:rPr>
              <a:t>To </a:t>
            </a:r>
            <a:r>
              <a:rPr lang="fr-FR" dirty="0" err="1">
                <a:highlight>
                  <a:srgbClr val="FFFF00"/>
                </a:highlight>
              </a:rPr>
              <a:t>adapt</a:t>
            </a:r>
            <a:r>
              <a:rPr lang="fr-FR" dirty="0">
                <a:highlight>
                  <a:srgbClr val="FFFF00"/>
                </a:highlight>
              </a:rPr>
              <a:t> to </a:t>
            </a:r>
            <a:r>
              <a:rPr lang="fr-FR" dirty="0" err="1">
                <a:highlight>
                  <a:srgbClr val="FFFF00"/>
                </a:highlight>
              </a:rPr>
              <a:t>specific</a:t>
            </a:r>
            <a:r>
              <a:rPr lang="fr-FR" dirty="0">
                <a:highlight>
                  <a:srgbClr val="FFFF00"/>
                </a:highlight>
              </a:rPr>
              <a:t> country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9</a:t>
            </a:fld>
            <a:endParaRPr lang="fr-FR"/>
          </a:p>
        </p:txBody>
      </p:sp>
    </p:spTree>
    <p:extLst>
      <p:ext uri="{BB962C8B-B14F-4D97-AF65-F5344CB8AC3E}">
        <p14:creationId xmlns:p14="http://schemas.microsoft.com/office/powerpoint/2010/main" val="381205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83</a:t>
            </a:fld>
            <a:endParaRPr lang="fr-FR"/>
          </a:p>
        </p:txBody>
      </p:sp>
    </p:spTree>
    <p:extLst>
      <p:ext uri="{BB962C8B-B14F-4D97-AF65-F5344CB8AC3E}">
        <p14:creationId xmlns:p14="http://schemas.microsoft.com/office/powerpoint/2010/main" val="326041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85</a:t>
            </a:fld>
            <a:endParaRPr lang="fr-FR"/>
          </a:p>
        </p:txBody>
      </p:sp>
    </p:spTree>
    <p:extLst>
      <p:ext uri="{BB962C8B-B14F-4D97-AF65-F5344CB8AC3E}">
        <p14:creationId xmlns:p14="http://schemas.microsoft.com/office/powerpoint/2010/main" val="210099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94</a:t>
            </a:fld>
            <a:endParaRPr lang="fr-FR"/>
          </a:p>
        </p:txBody>
      </p:sp>
    </p:spTree>
    <p:extLst>
      <p:ext uri="{BB962C8B-B14F-4D97-AF65-F5344CB8AC3E}">
        <p14:creationId xmlns:p14="http://schemas.microsoft.com/office/powerpoint/2010/main" val="176468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voir avec Arnaud: </a:t>
            </a:r>
            <a:r>
              <a:rPr lang="fr-FR" dirty="0" err="1"/>
              <a:t>security</a:t>
            </a:r>
            <a:r>
              <a:rPr lang="fr-FR" dirty="0"/>
              <a:t> key?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100</a:t>
            </a:fld>
            <a:endParaRPr lang="fr-FR"/>
          </a:p>
        </p:txBody>
      </p:sp>
    </p:spTree>
    <p:extLst>
      <p:ext uri="{BB962C8B-B14F-4D97-AF65-F5344CB8AC3E}">
        <p14:creationId xmlns:p14="http://schemas.microsoft.com/office/powerpoint/2010/main" val="182077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104</a:t>
            </a:fld>
            <a:endParaRPr lang="fr-FR"/>
          </a:p>
        </p:txBody>
      </p:sp>
    </p:spTree>
    <p:extLst>
      <p:ext uri="{BB962C8B-B14F-4D97-AF65-F5344CB8AC3E}">
        <p14:creationId xmlns:p14="http://schemas.microsoft.com/office/powerpoint/2010/main" val="252682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Find</a:t>
            </a:r>
            <a:r>
              <a:rPr lang="fr-FR" dirty="0"/>
              <a:t> stats or </a:t>
            </a:r>
            <a:r>
              <a:rPr lang="fr-FR" dirty="0" err="1"/>
              <a:t>delete</a:t>
            </a: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a:t>
            </a:fld>
            <a:endParaRPr lang="fr-FR"/>
          </a:p>
        </p:txBody>
      </p:sp>
    </p:spTree>
    <p:extLst>
      <p:ext uri="{BB962C8B-B14F-4D97-AF65-F5344CB8AC3E}">
        <p14:creationId xmlns:p14="http://schemas.microsoft.com/office/powerpoint/2010/main" val="254936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25</a:t>
            </a:fld>
            <a:endParaRPr lang="fr-FR"/>
          </a:p>
        </p:txBody>
      </p:sp>
    </p:spTree>
    <p:extLst>
      <p:ext uri="{BB962C8B-B14F-4D97-AF65-F5344CB8AC3E}">
        <p14:creationId xmlns:p14="http://schemas.microsoft.com/office/powerpoint/2010/main" val="3953643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28</a:t>
            </a:fld>
            <a:endParaRPr lang="fr-FR"/>
          </a:p>
        </p:txBody>
      </p:sp>
    </p:spTree>
    <p:extLst>
      <p:ext uri="{BB962C8B-B14F-4D97-AF65-F5344CB8AC3E}">
        <p14:creationId xmlns:p14="http://schemas.microsoft.com/office/powerpoint/2010/main" val="315401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43</a:t>
            </a:fld>
            <a:endParaRPr lang="fr-FR"/>
          </a:p>
        </p:txBody>
      </p:sp>
    </p:spTree>
    <p:extLst>
      <p:ext uri="{BB962C8B-B14F-4D97-AF65-F5344CB8AC3E}">
        <p14:creationId xmlns:p14="http://schemas.microsoft.com/office/powerpoint/2010/main" val="854518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45</a:t>
            </a:fld>
            <a:endParaRPr lang="fr-FR"/>
          </a:p>
        </p:txBody>
      </p:sp>
    </p:spTree>
    <p:extLst>
      <p:ext uri="{BB962C8B-B14F-4D97-AF65-F5344CB8AC3E}">
        <p14:creationId xmlns:p14="http://schemas.microsoft.com/office/powerpoint/2010/main" val="240652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60</a:t>
            </a:fld>
            <a:endParaRPr lang="fr-FR"/>
          </a:p>
        </p:txBody>
      </p:sp>
    </p:spTree>
    <p:extLst>
      <p:ext uri="{BB962C8B-B14F-4D97-AF65-F5344CB8AC3E}">
        <p14:creationId xmlns:p14="http://schemas.microsoft.com/office/powerpoint/2010/main" val="146103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83820" marR="43180" indent="0">
              <a:lnSpc>
                <a:spcPct val="82000"/>
              </a:lnSpc>
              <a:spcBef>
                <a:spcPts val="4395"/>
              </a:spcBef>
              <a:buSzPct val="160869"/>
              <a:buNone/>
              <a:tabLst>
                <a:tab pos="1100455" algn="l"/>
                <a:tab pos="1101090" algn="l"/>
              </a:tabLst>
            </a:pP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61</a:t>
            </a:fld>
            <a:endParaRPr lang="fr-FR"/>
          </a:p>
        </p:txBody>
      </p:sp>
    </p:spTree>
    <p:extLst>
      <p:ext uri="{BB962C8B-B14F-4D97-AF65-F5344CB8AC3E}">
        <p14:creationId xmlns:p14="http://schemas.microsoft.com/office/powerpoint/2010/main" val="114534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62</a:t>
            </a:fld>
            <a:endParaRPr lang="fr-FR"/>
          </a:p>
        </p:txBody>
      </p:sp>
    </p:spTree>
    <p:extLst>
      <p:ext uri="{BB962C8B-B14F-4D97-AF65-F5344CB8AC3E}">
        <p14:creationId xmlns:p14="http://schemas.microsoft.com/office/powerpoint/2010/main" val="190568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10/6/2022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8.png"/><Relationship Id="rId7" Type="http://schemas.openxmlformats.org/officeDocument/2006/relationships/image" Target="../media/image143.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aka.ms/infosecki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ssi.gouv.fr/guide/guide-des-bonnes-pratiques-de-linformatiqu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cisa.gov/4-things-you-can-do-keep-yourself-cyber-saf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blogs.microsoft.com/blog/2021/10/28/america-faces-a-cybersecurity-skills-crisis-microsoft-launches-national-campaign-to-help-community-colleges-expand-the-cybersecurity-workforce/"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6.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microsoft.com/security/blog/2021/05/12/securing-a-new-world-of-hybrid-work-what-to-know-and-what-to-do/"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microsoft.com/security/blog/2022/05/05/this-world-password-day-consider-ditching-passwords-altogeth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2/05/05/this-world-password-day-consider-ditching-passwords-altogether/" TargetMode="External"/><Relationship Id="rId5" Type="http://schemas.openxmlformats.org/officeDocument/2006/relationships/hyperlink" Target="https://www.microsoft.com/security/blog/2021/05/12/securing-a-new-world-of-hybrid-work-what-to-know-and-what-to-do/" TargetMode="Externa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microsoft.com/security/blog/2022/05/05/this-world-password-day-consider-ditching-passwords-altogether/"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14.png"/><Relationship Id="rId4" Type="http://schemas.openxmlformats.org/officeDocument/2006/relationships/hyperlink" Target="https://techcommunity.microsoft.com/t5/azure-active-directory-identity/your-pa-word-doesn-t-matter/ba-p/731984"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72.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110.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67.png"/><Relationship Id="rId10" Type="http://schemas.openxmlformats.org/officeDocument/2006/relationships/image" Target="../media/image73.png"/><Relationship Id="rId4" Type="http://schemas.openxmlformats.org/officeDocument/2006/relationships/image" Target="../media/image66.png"/><Relationship Id="rId9"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60.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www.microsoft.com/security/blog/2022/05/05/this-world-password-day-consider-ditching-passwords-altogether/" TargetMode="External"/><Relationship Id="rId3" Type="http://schemas.openxmlformats.org/officeDocument/2006/relationships/hyperlink" Target="https://www.internetsociety.org/news/press-releases/2018/online-trust-alliance-reports-doubling-cyber-incidents-2017/" TargetMode="External"/><Relationship Id="rId7" Type="http://schemas.openxmlformats.org/officeDocument/2006/relationships/image" Target="../media/image17.png"/><Relationship Id="rId12" Type="http://schemas.openxmlformats.org/officeDocument/2006/relationships/hyperlink" Target="https://www.microsoft.com/security/blog/2021/05/12/securing-a-new-world-of-hybrid-work-what-to-know-and-what-to-d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hyperlink" Target="https://techcommunity.microsoft.com/t5/azure-active-directory-identity/your-pa-word-doesn-t-matter/ba-p/731984" TargetMode="External"/><Relationship Id="rId10" Type="http://schemas.openxmlformats.org/officeDocument/2006/relationships/hyperlink" Target="https://fr.wavestone.com/fr/insight/cyberbenchmark-ou-en-sont-les-grandes-entreprises-francaises/" TargetMode="External"/><Relationship Id="rId4" Type="http://schemas.openxmlformats.org/officeDocument/2006/relationships/image" Target="../media/image15.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28.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hyperlink" Target="https://haveibeenpwned.com/" TargetMode="External"/><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60.png"/><Relationship Id="rId4" Type="http://schemas.openxmlformats.org/officeDocument/2006/relationships/image" Target="../media/image137.pn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7604472"/>
          </a:xfrm>
          <a:prstGeom prst="rect">
            <a:avLst/>
          </a:prstGeom>
        </p:spPr>
      </p:pic>
      <p:grpSp>
        <p:nvGrpSpPr>
          <p:cNvPr id="4" name="object 4"/>
          <p:cNvGrpSpPr/>
          <p:nvPr/>
        </p:nvGrpSpPr>
        <p:grpSpPr>
          <a:xfrm>
            <a:off x="1781493" y="4855106"/>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1781493" y="4855106"/>
              <a:ext cx="16206970" cy="5268041"/>
            </a:xfrm>
            <a:prstGeom prst="rect">
              <a:avLst/>
            </a:prstGeom>
          </p:spPr>
        </p:pic>
      </p:grpSp>
      <p:sp>
        <p:nvSpPr>
          <p:cNvPr id="10" name="object 10"/>
          <p:cNvSpPr txBox="1"/>
          <p:nvPr/>
        </p:nvSpPr>
        <p:spPr>
          <a:xfrm rot="1620000">
            <a:off x="3821434" y="7789034"/>
            <a:ext cx="501327" cy="425450"/>
          </a:xfrm>
          <a:prstGeom prst="rect">
            <a:avLst/>
          </a:prstGeom>
        </p:spPr>
        <p:txBody>
          <a:bodyPr vert="horz" wrap="square" lIns="0" tIns="0" rIns="0" bIns="0" rtlCol="0">
            <a:spAutoFit/>
          </a:bodyPr>
          <a:lstStyle/>
          <a:p>
            <a:pPr>
              <a:lnSpc>
                <a:spcPts val="3204"/>
              </a:lnSpc>
            </a:pPr>
            <a:r>
              <a:rPr sz="3350" spc="-810" dirty="0">
                <a:solidFill>
                  <a:srgbClr val="1D1D1B"/>
                </a:solidFill>
                <a:latin typeface="Calibri"/>
                <a:cs typeface="Calibri"/>
              </a:rPr>
              <a:t>CB</a:t>
            </a:r>
            <a:endParaRPr sz="3350" dirty="0">
              <a:latin typeface="Calibri"/>
              <a:cs typeface="Calibri"/>
            </a:endParaRPr>
          </a:p>
        </p:txBody>
      </p:sp>
      <p:sp>
        <p:nvSpPr>
          <p:cNvPr id="11" name="object 11"/>
          <p:cNvSpPr txBox="1"/>
          <p:nvPr/>
        </p:nvSpPr>
        <p:spPr>
          <a:xfrm rot="20220000">
            <a:off x="13197095" y="7678554"/>
            <a:ext cx="677886" cy="508000"/>
          </a:xfrm>
          <a:prstGeom prst="rect">
            <a:avLst/>
          </a:prstGeom>
        </p:spPr>
        <p:txBody>
          <a:bodyPr vert="horz" wrap="square" lIns="0" tIns="0" rIns="0" bIns="0" rtlCol="0">
            <a:spAutoFit/>
          </a:bodyPr>
          <a:lstStyle/>
          <a:p>
            <a:pPr>
              <a:lnSpc>
                <a:spcPts val="3845"/>
              </a:lnSpc>
            </a:pPr>
            <a:r>
              <a:rPr sz="4000" spc="-495" dirty="0">
                <a:latin typeface="Calibri"/>
                <a:cs typeface="Calibri"/>
              </a:rPr>
              <a:t>CV</a:t>
            </a:r>
            <a:endParaRPr sz="4000" dirty="0">
              <a:latin typeface="Calibri"/>
              <a:cs typeface="Calibri"/>
            </a:endParaRPr>
          </a:p>
        </p:txBody>
      </p:sp>
      <p:sp>
        <p:nvSpPr>
          <p:cNvPr id="12" name="object 12"/>
          <p:cNvSpPr txBox="1"/>
          <p:nvPr/>
        </p:nvSpPr>
        <p:spPr>
          <a:xfrm>
            <a:off x="7463942" y="9507361"/>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sz="6150" spc="-1739" baseline="-3387" dirty="0">
                <a:solidFill>
                  <a:srgbClr val="1D1D1B"/>
                </a:solidFill>
                <a:latin typeface="Calibri"/>
                <a:cs typeface="Calibri"/>
              </a:rPr>
              <a:t>€</a:t>
            </a:r>
            <a:endParaRPr sz="6150" baseline="-3387" dirty="0">
              <a:latin typeface="Calibri"/>
              <a:cs typeface="Calibri"/>
            </a:endParaRPr>
          </a:p>
        </p:txBody>
      </p:sp>
      <p:sp>
        <p:nvSpPr>
          <p:cNvPr id="13" name="object 13"/>
          <p:cNvSpPr txBox="1"/>
          <p:nvPr/>
        </p:nvSpPr>
        <p:spPr>
          <a:xfrm>
            <a:off x="6854634" y="8570045"/>
            <a:ext cx="1076960" cy="1073785"/>
          </a:xfrm>
          <a:prstGeom prst="rect">
            <a:avLst/>
          </a:prstGeom>
        </p:spPr>
        <p:txBody>
          <a:bodyPr vert="horz" wrap="square" lIns="0" tIns="15875" rIns="0" bIns="0" rtlCol="0">
            <a:spAutoFit/>
          </a:bodyPr>
          <a:lstStyle/>
          <a:p>
            <a:pPr marL="38100">
              <a:lnSpc>
                <a:spcPct val="100000"/>
              </a:lnSpc>
              <a:spcBef>
                <a:spcPts val="125"/>
              </a:spcBef>
            </a:pPr>
            <a:r>
              <a:rPr sz="10275" spc="982" baseline="-16626" dirty="0">
                <a:solidFill>
                  <a:srgbClr val="1D1D1B"/>
                </a:solidFill>
                <a:latin typeface="Calibri"/>
                <a:cs typeface="Calibri"/>
              </a:rPr>
              <a:t>€</a:t>
            </a:r>
            <a:r>
              <a:rPr sz="10275" spc="772" baseline="-16626" dirty="0">
                <a:solidFill>
                  <a:srgbClr val="1D1D1B"/>
                </a:solidFill>
                <a:latin typeface="Calibri"/>
                <a:cs typeface="Calibri"/>
              </a:rPr>
              <a:t> </a:t>
            </a:r>
            <a:r>
              <a:rPr sz="4100" spc="-480" dirty="0">
                <a:solidFill>
                  <a:srgbClr val="1D1D1B"/>
                </a:solidFill>
                <a:latin typeface="Calibri"/>
                <a:cs typeface="Calibri"/>
              </a:rPr>
              <a:t>+</a:t>
            </a:r>
            <a:endParaRPr sz="4100" dirty="0">
              <a:latin typeface="Calibri"/>
              <a:cs typeface="Calibri"/>
            </a:endParaRPr>
          </a:p>
        </p:txBody>
      </p:sp>
      <p:sp>
        <p:nvSpPr>
          <p:cNvPr id="14" name="object 14"/>
          <p:cNvSpPr txBox="1"/>
          <p:nvPr/>
        </p:nvSpPr>
        <p:spPr>
          <a:xfrm>
            <a:off x="6670873" y="9654533"/>
            <a:ext cx="235585" cy="649605"/>
          </a:xfrm>
          <a:prstGeom prst="rect">
            <a:avLst/>
          </a:prstGeom>
        </p:spPr>
        <p:txBody>
          <a:bodyPr vert="horz" wrap="square" lIns="0" tIns="12065" rIns="0" bIns="0" rtlCol="0">
            <a:spAutoFit/>
          </a:bodyPr>
          <a:lstStyle/>
          <a:p>
            <a:pPr marL="12700">
              <a:lnSpc>
                <a:spcPct val="100000"/>
              </a:lnSpc>
              <a:spcBef>
                <a:spcPts val="95"/>
              </a:spcBef>
            </a:pPr>
            <a:r>
              <a:rPr sz="4100" spc="-425" dirty="0">
                <a:solidFill>
                  <a:srgbClr val="1D1D1B"/>
                </a:solidFill>
                <a:latin typeface="Calibri"/>
                <a:cs typeface="Calibri"/>
              </a:rPr>
              <a:t>+</a:t>
            </a:r>
            <a:endParaRPr sz="410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587231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gn="l">
              <a:lnSpc>
                <a:spcPts val="15010"/>
              </a:lnSpc>
              <a:spcBef>
                <a:spcPts val="785"/>
              </a:spcBef>
            </a:pPr>
            <a:r>
              <a:rPr lang="fr-FR" sz="11800" b="1" i="0" spc="-300" dirty="0">
                <a:solidFill>
                  <a:srgbClr val="000000"/>
                </a:solidFill>
                <a:effectLst/>
                <a:latin typeface="Calibri" panose="020F0502020204030204" pitchFamily="34" charset="0"/>
                <a:cs typeface="Calibri" panose="020F0502020204030204" pitchFamily="34" charset="0"/>
              </a:rPr>
              <a:t>    </a:t>
            </a:r>
            <a:r>
              <a:rPr lang="en-GB" sz="11800" b="1" i="0" dirty="0">
                <a:solidFill>
                  <a:srgbClr val="1B1E25"/>
                </a:solidFill>
                <a:effectLst/>
                <a:latin typeface="Calibri" panose="020F0502020204030204" pitchFamily="34" charset="0"/>
                <a:cs typeface="Calibri" panose="020F0502020204030204" pitchFamily="34" charset="0"/>
              </a:rPr>
              <a:t> CYBERSECURITY, MY FUTURE CAREER</a:t>
            </a:r>
          </a:p>
          <a:p>
            <a:pPr marL="12700" marR="5080" indent="76835">
              <a:lnSpc>
                <a:spcPts val="15010"/>
              </a:lnSpc>
              <a:spcBef>
                <a:spcPts val="785"/>
              </a:spcBef>
            </a:pPr>
            <a:r>
              <a:rPr lang="fr-FR" sz="11200" b="1" spc="-300" dirty="0">
                <a:solidFill>
                  <a:srgbClr val="000000"/>
                </a:solidFill>
              </a:rPr>
              <a:t>!</a:t>
            </a:r>
            <a:endParaRPr lang="fr-FR" sz="11200" b="1" spc="-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3"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dirty="0"/>
            </a:p>
          </p:txBody>
        </p:sp>
        <p:pic>
          <p:nvPicPr>
            <p:cNvPr id="14" name="object 14"/>
            <p:cNvPicPr/>
            <p:nvPr/>
          </p:nvPicPr>
          <p:blipFill>
            <a:blip r:embed="rId5" cstate="print"/>
            <a:stretch>
              <a:fillRect/>
            </a:stretch>
          </p:blipFill>
          <p:spPr>
            <a:xfrm>
              <a:off x="5971013" y="7412012"/>
              <a:ext cx="91190" cy="87568"/>
            </a:xfrm>
            <a:prstGeom prst="rect">
              <a:avLst/>
            </a:prstGeom>
          </p:spPr>
        </p:pic>
        <p:pic>
          <p:nvPicPr>
            <p:cNvPr id="15" name="object 15"/>
            <p:cNvPicPr/>
            <p:nvPr/>
          </p:nvPicPr>
          <p:blipFill>
            <a:blip r:embed="rId6" cstate="print"/>
            <a:stretch>
              <a:fillRect/>
            </a:stretch>
          </p:blipFill>
          <p:spPr>
            <a:xfrm>
              <a:off x="6135868" y="7396545"/>
              <a:ext cx="91190" cy="87568"/>
            </a:xfrm>
            <a:prstGeom prst="rect">
              <a:avLst/>
            </a:prstGeom>
          </p:spPr>
        </p:pic>
        <p:pic>
          <p:nvPicPr>
            <p:cNvPr id="16" name="object 16"/>
            <p:cNvPicPr/>
            <p:nvPr/>
          </p:nvPicPr>
          <p:blipFill>
            <a:blip r:embed="rId7" cstate="print"/>
            <a:stretch>
              <a:fillRect/>
            </a:stretch>
          </p:blipFill>
          <p:spPr>
            <a:xfrm>
              <a:off x="6300728" y="7381085"/>
              <a:ext cx="91180" cy="87568"/>
            </a:xfrm>
            <a:prstGeom prst="rect">
              <a:avLst/>
            </a:prstGeom>
          </p:spPr>
        </p:pic>
        <p:pic>
          <p:nvPicPr>
            <p:cNvPr id="17" name="object 17"/>
            <p:cNvPicPr/>
            <p:nvPr/>
          </p:nvPicPr>
          <p:blipFill>
            <a:blip r:embed="rId8" cstate="print"/>
            <a:stretch>
              <a:fillRect/>
            </a:stretch>
          </p:blipFill>
          <p:spPr>
            <a:xfrm>
              <a:off x="6465593" y="7365618"/>
              <a:ext cx="91180" cy="87568"/>
            </a:xfrm>
            <a:prstGeom prst="rect">
              <a:avLst/>
            </a:prstGeom>
          </p:spPr>
        </p:pic>
        <p:pic>
          <p:nvPicPr>
            <p:cNvPr id="18" name="object 18"/>
            <p:cNvPicPr/>
            <p:nvPr/>
          </p:nvPicPr>
          <p:blipFill>
            <a:blip r:embed="rId9"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sz="1400" b="1" spc="-45" dirty="0" err="1">
                <a:solidFill>
                  <a:srgbClr val="4E4E50"/>
                </a:solidFill>
                <a:latin typeface="Lucida Sans"/>
                <a:cs typeface="Lucida Sans"/>
              </a:rPr>
              <a:t>cybersecurit</a:t>
            </a:r>
            <a:r>
              <a:rPr lang="fr-FR" sz="1400" b="1" spc="-45" dirty="0">
                <a:solidFill>
                  <a:srgbClr val="4E4E50"/>
                </a:solidFill>
                <a:latin typeface="Lucida Sans"/>
                <a:cs typeface="Lucida Sans"/>
              </a:rPr>
              <a:t>y</a:t>
            </a:r>
            <a:endParaRPr sz="140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dirty="0"/>
          </a:p>
        </p:txBody>
      </p:sp>
      <p:sp>
        <p:nvSpPr>
          <p:cNvPr id="24" name="object 24"/>
          <p:cNvSpPr txBox="1"/>
          <p:nvPr/>
        </p:nvSpPr>
        <p:spPr>
          <a:xfrm rot="21300000">
            <a:off x="4281022" y="5308431"/>
            <a:ext cx="4360645" cy="854016"/>
          </a:xfrm>
          <a:prstGeom prst="rect">
            <a:avLst/>
          </a:prstGeom>
        </p:spPr>
        <p:txBody>
          <a:bodyPr vert="horz" wrap="square" lIns="0" tIns="0" rIns="0" bIns="0" rtlCol="0">
            <a:spAutoFit/>
          </a:bodyPr>
          <a:lstStyle/>
          <a:p>
            <a:pPr algn="ctr">
              <a:lnSpc>
                <a:spcPts val="3275"/>
              </a:lnSpc>
            </a:pPr>
            <a:r>
              <a:rPr lang="fr-FR" sz="3350" b="1" spc="-150" dirty="0">
                <a:solidFill>
                  <a:srgbClr val="1D1D1B"/>
                </a:solidFill>
                <a:latin typeface="Calibri"/>
                <a:cs typeface="Calibri"/>
              </a:rPr>
              <a:t>OF CYBER SECURITY WORKERS</a:t>
            </a:r>
            <a:endParaRPr lang="fr-FR" sz="5025" b="1" spc="-150" baseline="2487"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gn="ctr">
              <a:lnSpc>
                <a:spcPts val="3265"/>
              </a:lnSpc>
            </a:pPr>
            <a:r>
              <a:rPr lang="fr-FR" sz="5025" b="1" spc="-300" baseline="1658" dirty="0">
                <a:solidFill>
                  <a:srgbClr val="1D1D1B"/>
                </a:solidFill>
                <a:latin typeface="Calibri"/>
                <a:cs typeface="Calibri"/>
              </a:rPr>
              <a:t>ARE UNDER 30</a:t>
            </a:r>
            <a:endParaRPr lang="fr-FR" sz="5025" b="1" spc="-300" baseline="2487" dirty="0">
              <a:latin typeface="Calibri"/>
              <a:cs typeface="Calibri"/>
            </a:endParaRPr>
          </a:p>
        </p:txBody>
      </p:sp>
      <p:sp>
        <p:nvSpPr>
          <p:cNvPr id="29" name="object 29"/>
          <p:cNvSpPr txBox="1"/>
          <p:nvPr/>
        </p:nvSpPr>
        <p:spPr>
          <a:xfrm rot="21300000">
            <a:off x="4058239" y="7852535"/>
            <a:ext cx="1015629" cy="179536"/>
          </a:xfrm>
          <a:prstGeom prst="rect">
            <a:avLst/>
          </a:prstGeom>
        </p:spPr>
        <p:txBody>
          <a:bodyPr vert="horz" wrap="square" lIns="0" tIns="0" rIns="0" bIns="0" rtlCol="0">
            <a:spAutoFit/>
          </a:bodyPr>
          <a:lstStyle/>
          <a:p>
            <a:pPr>
              <a:lnSpc>
                <a:spcPts val="1415"/>
              </a:lnSpc>
            </a:pPr>
            <a:r>
              <a:rPr sz="1400" spc="-85" dirty="0">
                <a:solidFill>
                  <a:srgbClr val="4E4E50"/>
                </a:solidFill>
                <a:latin typeface="Lucida Sans"/>
                <a:cs typeface="Lucida Sans"/>
              </a:rPr>
              <a:t>20.451</a:t>
            </a:r>
            <a:r>
              <a:rPr lang="fr-FR" sz="1400" spc="-70" dirty="0">
                <a:solidFill>
                  <a:srgbClr val="4E4E50"/>
                </a:solidFill>
                <a:latin typeface="Lucida Sans"/>
                <a:cs typeface="Lucida Sans"/>
              </a:rPr>
              <a:t>likes</a:t>
            </a:r>
            <a:endParaRPr sz="2100" baseline="1984"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lang="fr-FR" sz="1300" spc="-40" dirty="0" err="1">
                <a:solidFill>
                  <a:srgbClr val="A4A6A9"/>
                </a:solidFill>
                <a:latin typeface="Lucida Sans"/>
                <a:cs typeface="Lucida Sans"/>
              </a:rPr>
              <a:t>See</a:t>
            </a:r>
            <a:r>
              <a:rPr lang="fr-FR" sz="1300" spc="-40" dirty="0">
                <a:solidFill>
                  <a:srgbClr val="A4A6A9"/>
                </a:solidFill>
                <a:latin typeface="Lucida Sans"/>
                <a:cs typeface="Lucida Sans"/>
              </a:rPr>
              <a:t> </a:t>
            </a:r>
            <a:r>
              <a:rPr sz="1300" spc="-75" dirty="0">
                <a:solidFill>
                  <a:srgbClr val="A4A6A9"/>
                </a:solidFill>
                <a:latin typeface="Lucida Sans"/>
                <a:cs typeface="Lucida Sans"/>
              </a:rPr>
              <a:t> </a:t>
            </a:r>
            <a:r>
              <a:rPr sz="1950" spc="-112" baseline="2136" dirty="0">
                <a:solidFill>
                  <a:srgbClr val="A4A6A9"/>
                </a:solidFill>
                <a:latin typeface="Lucida Sans"/>
                <a:cs typeface="Lucida Sans"/>
              </a:rPr>
              <a:t>245</a:t>
            </a:r>
            <a:r>
              <a:rPr sz="1950" spc="-120" baseline="2136" dirty="0">
                <a:solidFill>
                  <a:srgbClr val="A4A6A9"/>
                </a:solidFill>
                <a:latin typeface="Lucida Sans"/>
                <a:cs typeface="Lucida Sans"/>
              </a:rPr>
              <a:t> </a:t>
            </a:r>
            <a:r>
              <a:rPr sz="1950" spc="-15" baseline="2136" dirty="0">
                <a:solidFill>
                  <a:srgbClr val="A4A6A9"/>
                </a:solidFill>
                <a:latin typeface="Lucida Sans"/>
                <a:cs typeface="Lucida Sans"/>
              </a:rPr>
              <a:t>comments</a:t>
            </a:r>
            <a:endParaRPr sz="1950" baseline="2136" dirty="0">
              <a:latin typeface="Lucida Sans"/>
              <a:cs typeface="Lucida Sans"/>
            </a:endParaRPr>
          </a:p>
        </p:txBody>
      </p:sp>
      <p:sp>
        <p:nvSpPr>
          <p:cNvPr id="31" name="object 31"/>
          <p:cNvSpPr txBox="1"/>
          <p:nvPr/>
        </p:nvSpPr>
        <p:spPr>
          <a:xfrm rot="21300000">
            <a:off x="4110358" y="8398238"/>
            <a:ext cx="799728" cy="128240"/>
          </a:xfrm>
          <a:prstGeom prst="rect">
            <a:avLst/>
          </a:prstGeom>
        </p:spPr>
        <p:txBody>
          <a:bodyPr vert="horz" wrap="square" lIns="0" tIns="0" rIns="0" bIns="0" rtlCol="0">
            <a:spAutoFit/>
          </a:bodyPr>
          <a:lstStyle/>
          <a:p>
            <a:pPr>
              <a:lnSpc>
                <a:spcPts val="950"/>
              </a:lnSpc>
            </a:pPr>
            <a:r>
              <a:rPr sz="950" spc="-70" dirty="0">
                <a:solidFill>
                  <a:srgbClr val="A4A6A9"/>
                </a:solidFill>
                <a:latin typeface="Lucida Sans"/>
                <a:cs typeface="Lucida Sans"/>
              </a:rPr>
              <a:t>2</a:t>
            </a:r>
            <a:r>
              <a:rPr sz="950" spc="-55" dirty="0">
                <a:solidFill>
                  <a:srgbClr val="A4A6A9"/>
                </a:solidFill>
                <a:latin typeface="Lucida Sans"/>
                <a:cs typeface="Lucida Sans"/>
              </a:rPr>
              <a:t> </a:t>
            </a:r>
            <a:r>
              <a:rPr lang="fr-FR" sz="950" spc="-10" dirty="0">
                <a:solidFill>
                  <a:srgbClr val="A4A6A9"/>
                </a:solidFill>
                <a:latin typeface="Lucida Sans"/>
                <a:cs typeface="Lucida Sans"/>
              </a:rPr>
              <a:t>DAYS AGO</a:t>
            </a:r>
            <a:endParaRPr sz="950" dirty="0">
              <a:latin typeface="Lucida Sans"/>
              <a:cs typeface="Lucida Sans"/>
            </a:endParaRPr>
          </a:p>
        </p:txBody>
      </p:sp>
      <p:pic>
        <p:nvPicPr>
          <p:cNvPr id="33" name="object 33"/>
          <p:cNvPicPr/>
          <p:nvPr/>
        </p:nvPicPr>
        <p:blipFill>
          <a:blip r:embed="rId10"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dirty="0"/>
          </a:p>
        </p:txBody>
      </p:sp>
      <p:pic>
        <p:nvPicPr>
          <p:cNvPr id="40" name="object 40"/>
          <p:cNvPicPr/>
          <p:nvPr/>
        </p:nvPicPr>
        <p:blipFill>
          <a:blip r:embed="rId11" cstate="print"/>
          <a:stretch>
            <a:fillRect/>
          </a:stretch>
        </p:blipFill>
        <p:spPr>
          <a:xfrm>
            <a:off x="16663225" y="2956810"/>
            <a:ext cx="65726" cy="63627"/>
          </a:xfrm>
          <a:prstGeom prst="rect">
            <a:avLst/>
          </a:prstGeom>
        </p:spPr>
      </p:pic>
      <p:pic>
        <p:nvPicPr>
          <p:cNvPr id="41" name="object 41"/>
          <p:cNvPicPr/>
          <p:nvPr/>
        </p:nvPicPr>
        <p:blipFill>
          <a:blip r:embed="rId12" cstate="print"/>
          <a:stretch>
            <a:fillRect/>
          </a:stretch>
        </p:blipFill>
        <p:spPr>
          <a:xfrm>
            <a:off x="16778767" y="2985667"/>
            <a:ext cx="65723" cy="63625"/>
          </a:xfrm>
          <a:prstGeom prst="rect">
            <a:avLst/>
          </a:prstGeom>
        </p:spPr>
      </p:pic>
      <p:pic>
        <p:nvPicPr>
          <p:cNvPr id="42" name="object 42"/>
          <p:cNvPicPr/>
          <p:nvPr/>
        </p:nvPicPr>
        <p:blipFill>
          <a:blip r:embed="rId13"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dirty="0"/>
          </a:p>
        </p:txBody>
      </p:sp>
      <p:pic>
        <p:nvPicPr>
          <p:cNvPr id="44" name="object 44"/>
          <p:cNvPicPr/>
          <p:nvPr/>
        </p:nvPicPr>
        <p:blipFill>
          <a:blip r:embed="rId14" cstate="print"/>
          <a:stretch>
            <a:fillRect/>
          </a:stretch>
        </p:blipFill>
        <p:spPr>
          <a:xfrm>
            <a:off x="11399104" y="9332508"/>
            <a:ext cx="128588" cy="124469"/>
          </a:xfrm>
          <a:prstGeom prst="rect">
            <a:avLst/>
          </a:prstGeom>
        </p:spPr>
      </p:pic>
      <p:pic>
        <p:nvPicPr>
          <p:cNvPr id="45" name="object 45"/>
          <p:cNvPicPr/>
          <p:nvPr/>
        </p:nvPicPr>
        <p:blipFill>
          <a:blip r:embed="rId15" cstate="print"/>
          <a:stretch>
            <a:fillRect/>
          </a:stretch>
        </p:blipFill>
        <p:spPr>
          <a:xfrm>
            <a:off x="11625179" y="9388966"/>
            <a:ext cx="128598" cy="124471"/>
          </a:xfrm>
          <a:prstGeom prst="rect">
            <a:avLst/>
          </a:prstGeom>
        </p:spPr>
      </p:pic>
      <p:pic>
        <p:nvPicPr>
          <p:cNvPr id="46" name="object 46"/>
          <p:cNvPicPr/>
          <p:nvPr/>
        </p:nvPicPr>
        <p:blipFill>
          <a:blip r:embed="rId14" cstate="print"/>
          <a:stretch>
            <a:fillRect/>
          </a:stretch>
        </p:blipFill>
        <p:spPr>
          <a:xfrm>
            <a:off x="11851264" y="9445422"/>
            <a:ext cx="128588" cy="124469"/>
          </a:xfrm>
          <a:prstGeom prst="rect">
            <a:avLst/>
          </a:prstGeom>
        </p:spPr>
      </p:pic>
      <p:pic>
        <p:nvPicPr>
          <p:cNvPr id="47" name="object 47"/>
          <p:cNvPicPr/>
          <p:nvPr/>
        </p:nvPicPr>
        <p:blipFill>
          <a:blip r:embed="rId16" cstate="print"/>
          <a:stretch>
            <a:fillRect/>
          </a:stretch>
        </p:blipFill>
        <p:spPr>
          <a:xfrm>
            <a:off x="12077355" y="9501883"/>
            <a:ext cx="128592" cy="124469"/>
          </a:xfrm>
          <a:prstGeom prst="rect">
            <a:avLst/>
          </a:prstGeom>
        </p:spPr>
      </p:pic>
      <p:pic>
        <p:nvPicPr>
          <p:cNvPr id="48" name="object 48"/>
          <p:cNvPicPr/>
          <p:nvPr/>
        </p:nvPicPr>
        <p:blipFill>
          <a:blip r:embed="rId17"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sz="2000" b="1" spc="-75" dirty="0" err="1">
                <a:solidFill>
                  <a:srgbClr val="4E4E50"/>
                </a:solidFill>
                <a:latin typeface="Lucida Sans"/>
                <a:cs typeface="Lucida Sans"/>
              </a:rPr>
              <a:t>cybersecurit</a:t>
            </a:r>
            <a:r>
              <a:rPr lang="fr-FR" sz="2000" b="1" spc="-75" dirty="0">
                <a:solidFill>
                  <a:srgbClr val="4E4E50"/>
                </a:solidFill>
                <a:latin typeface="Lucida Sans"/>
                <a:cs typeface="Lucida Sans"/>
              </a:rPr>
              <a:t>y</a:t>
            </a:r>
            <a:endParaRPr sz="200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fr-FR" sz="33350" spc="-5000" dirty="0">
                <a:solidFill>
                  <a:srgbClr val="FFFFFF"/>
                </a:solidFill>
                <a:effectLst>
                  <a:outerShdw blurRad="38100" dist="38100" dir="2700000" algn="tl">
                    <a:srgbClr val="000000">
                      <a:alpha val="43137"/>
                    </a:srgbClr>
                  </a:outerShdw>
                </a:effectLst>
                <a:latin typeface="Calibri"/>
                <a:cs typeface="Calibri"/>
              </a:rPr>
              <a:t>47</a:t>
            </a:r>
            <a:r>
              <a:rPr lang="fr-FR" sz="16600" spc="-5000" dirty="0">
                <a:solidFill>
                  <a:srgbClr val="FFFFFF"/>
                </a:solidFill>
                <a:effectLst>
                  <a:outerShdw blurRad="38100" dist="38100" dir="2700000" algn="tl">
                    <a:srgbClr val="000000">
                      <a:alpha val="43137"/>
                    </a:srgbClr>
                  </a:outerShdw>
                </a:effectLst>
                <a:latin typeface="Calibri"/>
                <a:cs typeface="Calibri"/>
              </a:rPr>
              <a:t>%</a:t>
            </a:r>
            <a:endParaRPr lang="fr-FR" sz="8800" spc="-500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gn="ctr">
              <a:lnSpc>
                <a:spcPts val="4545"/>
              </a:lnSpc>
            </a:pPr>
            <a:r>
              <a:rPr lang="fr-FR" sz="4750" b="1" spc="-300" dirty="0">
                <a:solidFill>
                  <a:srgbClr val="1D1D1B"/>
                </a:solidFill>
                <a:latin typeface="Calibri"/>
                <a:cs typeface="Calibri"/>
              </a:rPr>
              <a:t>OF NEW</a:t>
            </a:r>
            <a:endParaRPr lang="fr-FR" sz="4750" b="1" spc="-30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ENTRANTS</a:t>
            </a:r>
            <a:endParaRPr lang="fr-FR" sz="4750" b="1" spc="-30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gn="ctr">
              <a:lnSpc>
                <a:spcPts val="4545"/>
              </a:lnSpc>
            </a:pPr>
            <a:r>
              <a:rPr lang="fr-FR" sz="4750" b="1" spc="-300" dirty="0">
                <a:solidFill>
                  <a:srgbClr val="1D1D1B"/>
                </a:solidFill>
                <a:latin typeface="Calibri"/>
                <a:cs typeface="Calibri"/>
              </a:rPr>
              <a:t>ARE UNDER 30</a:t>
            </a:r>
            <a:endParaRPr lang="fr-FR" sz="4750" b="1" spc="-30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sz="2000" spc="-130" dirty="0">
                <a:solidFill>
                  <a:srgbClr val="4E4E50"/>
                </a:solidFill>
                <a:latin typeface="Lucida Sans"/>
                <a:cs typeface="Lucida Sans"/>
              </a:rPr>
              <a:t>22.025</a:t>
            </a:r>
            <a:r>
              <a:rPr sz="2000" spc="-105" dirty="0">
                <a:solidFill>
                  <a:srgbClr val="4E4E50"/>
                </a:solidFill>
                <a:latin typeface="Lucida Sans"/>
                <a:cs typeface="Lucida Sans"/>
              </a:rPr>
              <a:t> </a:t>
            </a:r>
            <a:r>
              <a:rPr lang="fr-FR" sz="2000" spc="-35" dirty="0">
                <a:solidFill>
                  <a:srgbClr val="4E4E50"/>
                </a:solidFill>
                <a:latin typeface="Lucida Sans"/>
                <a:cs typeface="Lucida Sans"/>
              </a:rPr>
              <a:t>likes</a:t>
            </a:r>
            <a:endParaRPr sz="200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lang="fr-FR" sz="1850" spc="-65" dirty="0" err="1">
                <a:solidFill>
                  <a:srgbClr val="A4A6A9"/>
                </a:solidFill>
                <a:latin typeface="Lucida Sans"/>
                <a:cs typeface="Lucida Sans"/>
              </a:rPr>
              <a:t>See</a:t>
            </a:r>
            <a:r>
              <a:rPr sz="1850" spc="-90" dirty="0">
                <a:solidFill>
                  <a:srgbClr val="A4A6A9"/>
                </a:solidFill>
                <a:latin typeface="Lucida Sans"/>
                <a:cs typeface="Lucida Sans"/>
              </a:rPr>
              <a:t> </a:t>
            </a:r>
            <a:r>
              <a:rPr sz="1850" spc="-125" dirty="0">
                <a:solidFill>
                  <a:srgbClr val="A4A6A9"/>
                </a:solidFill>
                <a:latin typeface="Lucida Sans"/>
                <a:cs typeface="Lucida Sans"/>
              </a:rPr>
              <a:t>245</a:t>
            </a:r>
            <a:r>
              <a:rPr sz="1850" spc="-85" dirty="0">
                <a:solidFill>
                  <a:srgbClr val="A4A6A9"/>
                </a:solidFill>
                <a:latin typeface="Lucida Sans"/>
                <a:cs typeface="Lucida Sans"/>
              </a:rPr>
              <a:t> </a:t>
            </a:r>
            <a:r>
              <a:rPr sz="1850" spc="-25" dirty="0" err="1">
                <a:solidFill>
                  <a:srgbClr val="A4A6A9"/>
                </a:solidFill>
                <a:latin typeface="Lucida Sans"/>
                <a:cs typeface="Lucida Sans"/>
              </a:rPr>
              <a:t>commen</a:t>
            </a:r>
            <a:r>
              <a:rPr lang="fr-FR" sz="1850" spc="-25" dirty="0">
                <a:solidFill>
                  <a:srgbClr val="A4A6A9"/>
                </a:solidFill>
                <a:latin typeface="Lucida Sans"/>
                <a:cs typeface="Lucida Sans"/>
              </a:rPr>
              <a:t>t</a:t>
            </a:r>
            <a:r>
              <a:rPr sz="1850" spc="-25" dirty="0">
                <a:solidFill>
                  <a:srgbClr val="A4A6A9"/>
                </a:solidFill>
                <a:latin typeface="Lucida Sans"/>
                <a:cs typeface="Lucida Sans"/>
              </a:rPr>
              <a:t>s</a:t>
            </a:r>
            <a:endParaRPr sz="185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sz="1300" spc="-75" dirty="0">
                <a:solidFill>
                  <a:srgbClr val="A4A6A9"/>
                </a:solidFill>
                <a:latin typeface="Lucida Sans"/>
                <a:cs typeface="Lucida Sans"/>
              </a:rPr>
              <a:t>2</a:t>
            </a:r>
            <a:r>
              <a:rPr sz="1300" spc="-65" dirty="0">
                <a:solidFill>
                  <a:srgbClr val="A4A6A9"/>
                </a:solidFill>
                <a:latin typeface="Lucida Sans"/>
                <a:cs typeface="Lucida Sans"/>
              </a:rPr>
              <a:t> </a:t>
            </a:r>
            <a:r>
              <a:rPr lang="fr-FR" sz="1300" spc="-10" dirty="0">
                <a:solidFill>
                  <a:srgbClr val="A4A6A9"/>
                </a:solidFill>
                <a:latin typeface="Lucida Sans"/>
                <a:cs typeface="Lucida Sans"/>
              </a:rPr>
              <a:t>DAYS AGO</a:t>
            </a:r>
            <a:endParaRPr sz="130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98843" y="2129617"/>
            <a:ext cx="4474956" cy="3517900"/>
          </a:xfrm>
          <a:prstGeom prst="rect">
            <a:avLst/>
          </a:prstGeom>
        </p:spPr>
        <p:txBody>
          <a:bodyPr vert="horz" wrap="square" lIns="0" tIns="0" rIns="0" bIns="0" rtlCol="0">
            <a:spAutoFit/>
          </a:bodyPr>
          <a:lstStyle/>
          <a:p>
            <a:pPr>
              <a:lnSpc>
                <a:spcPts val="27700"/>
              </a:lnSpc>
            </a:pPr>
            <a:r>
              <a:rPr lang="en-FR" sz="23700" spc="-3345" dirty="0">
                <a:solidFill>
                  <a:srgbClr val="FFFFFF"/>
                </a:solidFill>
                <a:effectLst>
                  <a:outerShdw blurRad="38100" dist="38100" dir="2700000" algn="tl">
                    <a:srgbClr val="000000">
                      <a:alpha val="43137"/>
                    </a:srgbClr>
                  </a:outerShdw>
                </a:effectLst>
                <a:latin typeface="Calibri"/>
                <a:cs typeface="Calibri"/>
              </a:rPr>
              <a:t>2</a:t>
            </a:r>
            <a:r>
              <a:rPr sz="23700" spc="-3345" dirty="0">
                <a:solidFill>
                  <a:srgbClr val="FFFFFF"/>
                </a:solidFill>
                <a:effectLst>
                  <a:outerShdw blurRad="38100" dist="38100" dir="2700000" algn="tl">
                    <a:srgbClr val="000000">
                      <a:alpha val="43137"/>
                    </a:srgbClr>
                  </a:outerShdw>
                </a:effectLst>
                <a:latin typeface="Calibri"/>
                <a:cs typeface="Calibri"/>
              </a:rPr>
              <a:t>4</a:t>
            </a:r>
            <a:endParaRPr sz="2370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sz="13000" spc="-2350" dirty="0">
                <a:solidFill>
                  <a:srgbClr val="FFFFFF"/>
                </a:solidFill>
                <a:effectLst>
                  <a:outerShdw blurRad="38100" dist="38100" dir="2700000" algn="tl">
                    <a:srgbClr val="000000">
                      <a:alpha val="43137"/>
                    </a:srgbClr>
                  </a:outerShdw>
                </a:effectLst>
                <a:latin typeface="Calibri"/>
                <a:cs typeface="Calibri"/>
              </a:rPr>
              <a:t>%</a:t>
            </a:r>
            <a:endParaRPr sz="1300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665248" y="2502254"/>
            <a:ext cx="9382482" cy="7303281"/>
          </a:xfrm>
          <a:prstGeom prst="rect">
            <a:avLst/>
          </a:prstGeom>
        </p:spPr>
      </p:pic>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4" name="object 4"/>
          <p:cNvSpPr txBox="1"/>
          <p:nvPr/>
        </p:nvSpPr>
        <p:spPr>
          <a:xfrm>
            <a:off x="12146553" y="3623122"/>
            <a:ext cx="5601697" cy="6139501"/>
          </a:xfrm>
          <a:prstGeom prst="rect">
            <a:avLst/>
          </a:prstGeom>
        </p:spPr>
        <p:txBody>
          <a:bodyPr vert="horz" wrap="square" lIns="0" tIns="80645" rIns="0" bIns="0" rtlCol="0">
            <a:spAutoFit/>
          </a:bodyPr>
          <a:lstStyle/>
          <a:p>
            <a:pPr marL="12700" marR="5080">
              <a:lnSpc>
                <a:spcPts val="3450"/>
              </a:lnSpc>
              <a:spcBef>
                <a:spcPts val="635"/>
              </a:spcBef>
            </a:pPr>
            <a:r>
              <a:rPr lang="en-US" sz="3300" b="1" spc="-150" dirty="0">
                <a:solidFill>
                  <a:srgbClr val="231F20"/>
                </a:solidFill>
                <a:latin typeface="Calibri"/>
                <a:cs typeface="Calibri"/>
              </a:rPr>
              <a:t>SOME SERVICES OFFERING TWO-FACTOR AUTHENTICATION</a:t>
            </a:r>
          </a:p>
          <a:p>
            <a:pPr marL="288925" marR="968375" indent="-276860">
              <a:lnSpc>
                <a:spcPts val="2690"/>
              </a:lnSpc>
              <a:spcBef>
                <a:spcPts val="810"/>
              </a:spcBef>
              <a:buFontTx/>
              <a:buChar char="•"/>
              <a:tabLst>
                <a:tab pos="291465" algn="l"/>
                <a:tab pos="292100" algn="l"/>
              </a:tabLst>
            </a:pPr>
            <a:r>
              <a:rPr lang="en-US" sz="2450" spc="50" dirty="0">
                <a:solidFill>
                  <a:srgbClr val="231F20"/>
                </a:solidFill>
                <a:latin typeface="Calibri"/>
                <a:cs typeface="Calibri"/>
              </a:rPr>
              <a:t>Gmail, </a:t>
            </a:r>
            <a:r>
              <a:rPr lang="en-US" sz="2450" spc="65" dirty="0">
                <a:solidFill>
                  <a:srgbClr val="231F20"/>
                </a:solidFill>
                <a:latin typeface="Calibri"/>
                <a:cs typeface="Calibri"/>
              </a:rPr>
              <a:t>Outlook/Hotmail,</a:t>
            </a:r>
            <a:r>
              <a:rPr lang="en-US" sz="2450" spc="20" dirty="0">
                <a:solidFill>
                  <a:srgbClr val="231F20"/>
                </a:solidFill>
                <a:latin typeface="Calibri"/>
                <a:cs typeface="Calibri"/>
              </a:rPr>
              <a:t> </a:t>
            </a:r>
            <a:r>
              <a:rPr lang="en-US" sz="2450" dirty="0">
                <a:solidFill>
                  <a:srgbClr val="231F20"/>
                </a:solidFill>
                <a:latin typeface="Calibri"/>
                <a:cs typeface="Calibri"/>
              </a:rPr>
              <a:t>Yahoo</a:t>
            </a:r>
            <a:r>
              <a:rPr lang="en-US" sz="2450" spc="20" dirty="0">
                <a:solidFill>
                  <a:srgbClr val="231F20"/>
                </a:solidFill>
                <a:latin typeface="Calibri"/>
                <a:cs typeface="Calibri"/>
              </a:rPr>
              <a:t> </a:t>
            </a:r>
            <a:r>
              <a:rPr lang="en-US" sz="2450" spc="40" dirty="0">
                <a:solidFill>
                  <a:srgbClr val="231F20"/>
                </a:solidFill>
                <a:latin typeface="Calibri"/>
                <a:cs typeface="Calibri"/>
              </a:rPr>
              <a:t>Mail...</a:t>
            </a:r>
            <a:endParaRPr lang="fr-FR" sz="2450" spc="50" dirty="0">
              <a:solidFill>
                <a:srgbClr val="231F20"/>
              </a:solidFill>
              <a:latin typeface="Calibri"/>
              <a:cs typeface="Calibri"/>
            </a:endParaRPr>
          </a:p>
          <a:p>
            <a:pPr marL="288925" marR="968375" indent="-276860">
              <a:lnSpc>
                <a:spcPts val="2690"/>
              </a:lnSpc>
              <a:spcBef>
                <a:spcPts val="810"/>
              </a:spcBef>
              <a:buChar char="•"/>
              <a:tabLst>
                <a:tab pos="291465" algn="l"/>
                <a:tab pos="292100" algn="l"/>
              </a:tabLst>
            </a:pPr>
            <a:r>
              <a:rPr sz="2450" spc="50" dirty="0">
                <a:solidFill>
                  <a:srgbClr val="231F20"/>
                </a:solidFill>
                <a:latin typeface="Calibri"/>
                <a:cs typeface="Calibri"/>
              </a:rPr>
              <a:t>Facebook,</a:t>
            </a:r>
            <a:r>
              <a:rPr sz="2450" spc="20" dirty="0">
                <a:solidFill>
                  <a:srgbClr val="231F20"/>
                </a:solidFill>
                <a:latin typeface="Calibri"/>
                <a:cs typeface="Calibri"/>
              </a:rPr>
              <a:t> </a:t>
            </a:r>
            <a:r>
              <a:rPr sz="2450" spc="70" dirty="0">
                <a:solidFill>
                  <a:srgbClr val="231F20"/>
                </a:solidFill>
                <a:latin typeface="Calibri"/>
                <a:cs typeface="Calibri"/>
              </a:rPr>
              <a:t>Instagram,</a:t>
            </a:r>
            <a:r>
              <a:rPr sz="2450" spc="25" dirty="0">
                <a:solidFill>
                  <a:srgbClr val="231F20"/>
                </a:solidFill>
                <a:latin typeface="Calibri"/>
                <a:cs typeface="Calibri"/>
              </a:rPr>
              <a:t> </a:t>
            </a:r>
            <a:r>
              <a:rPr sz="2450" spc="65" dirty="0">
                <a:solidFill>
                  <a:srgbClr val="231F20"/>
                </a:solidFill>
                <a:latin typeface="Calibri"/>
                <a:cs typeface="Calibri"/>
              </a:rPr>
              <a:t>LinkedIn, </a:t>
            </a:r>
            <a:r>
              <a:rPr sz="2450" spc="80" dirty="0">
                <a:solidFill>
                  <a:srgbClr val="231F20"/>
                </a:solidFill>
                <a:latin typeface="Calibri"/>
                <a:cs typeface="Calibri"/>
              </a:rPr>
              <a:t>Snapchat,</a:t>
            </a:r>
            <a:r>
              <a:rPr sz="2450" spc="120" dirty="0">
                <a:solidFill>
                  <a:srgbClr val="231F20"/>
                </a:solidFill>
                <a:latin typeface="Calibri"/>
                <a:cs typeface="Calibri"/>
              </a:rPr>
              <a:t> </a:t>
            </a:r>
            <a:r>
              <a:rPr sz="2450" dirty="0">
                <a:solidFill>
                  <a:srgbClr val="231F20"/>
                </a:solidFill>
                <a:latin typeface="Calibri"/>
                <a:cs typeface="Calibri"/>
              </a:rPr>
              <a:t>TikTok,</a:t>
            </a:r>
            <a:r>
              <a:rPr sz="2450" spc="114" dirty="0">
                <a:solidFill>
                  <a:srgbClr val="231F20"/>
                </a:solidFill>
                <a:latin typeface="Calibri"/>
                <a:cs typeface="Calibri"/>
              </a:rPr>
              <a:t> </a:t>
            </a:r>
            <a:r>
              <a:rPr sz="2450" spc="-10" dirty="0">
                <a:solidFill>
                  <a:srgbClr val="231F20"/>
                </a:solidFill>
                <a:latin typeface="Calibri"/>
                <a:cs typeface="Calibri"/>
              </a:rPr>
              <a:t>Twitter…</a:t>
            </a:r>
            <a:endParaRPr sz="2450" dirty="0">
              <a:latin typeface="Calibri"/>
              <a:cs typeface="Calibri"/>
            </a:endParaRPr>
          </a:p>
          <a:p>
            <a:pPr marL="291465" indent="-279400">
              <a:lnSpc>
                <a:spcPct val="100000"/>
              </a:lnSpc>
              <a:spcBef>
                <a:spcPts val="465"/>
              </a:spcBef>
              <a:buChar char="•"/>
              <a:tabLst>
                <a:tab pos="291465" algn="l"/>
                <a:tab pos="292100" algn="l"/>
              </a:tabLst>
            </a:pPr>
            <a:r>
              <a:rPr sz="2450" spc="85" dirty="0">
                <a:solidFill>
                  <a:srgbClr val="231F20"/>
                </a:solidFill>
                <a:latin typeface="Calibri"/>
                <a:cs typeface="Calibri"/>
              </a:rPr>
              <a:t>Skype,</a:t>
            </a:r>
            <a:r>
              <a:rPr sz="2450" spc="160" dirty="0">
                <a:solidFill>
                  <a:srgbClr val="231F20"/>
                </a:solidFill>
                <a:latin typeface="Calibri"/>
                <a:cs typeface="Calibri"/>
              </a:rPr>
              <a:t> </a:t>
            </a:r>
            <a:r>
              <a:rPr sz="2450" dirty="0">
                <a:solidFill>
                  <a:srgbClr val="231F20"/>
                </a:solidFill>
                <a:latin typeface="Calibri"/>
                <a:cs typeface="Calibri"/>
              </a:rPr>
              <a:t>Teams,</a:t>
            </a:r>
            <a:r>
              <a:rPr sz="2450" spc="165" dirty="0">
                <a:solidFill>
                  <a:srgbClr val="231F20"/>
                </a:solidFill>
                <a:latin typeface="Calibri"/>
                <a:cs typeface="Calibri"/>
              </a:rPr>
              <a:t> </a:t>
            </a:r>
            <a:r>
              <a:rPr sz="2450" dirty="0">
                <a:solidFill>
                  <a:srgbClr val="231F20"/>
                </a:solidFill>
                <a:latin typeface="Calibri"/>
                <a:cs typeface="Calibri"/>
              </a:rPr>
              <a:t>WhatsApp,</a:t>
            </a:r>
            <a:r>
              <a:rPr sz="2450" spc="160" dirty="0">
                <a:solidFill>
                  <a:srgbClr val="231F20"/>
                </a:solidFill>
                <a:latin typeface="Calibri"/>
                <a:cs typeface="Calibri"/>
              </a:rPr>
              <a:t> </a:t>
            </a:r>
            <a:r>
              <a:rPr sz="2450" spc="70" dirty="0">
                <a:solidFill>
                  <a:srgbClr val="231F20"/>
                </a:solidFill>
                <a:latin typeface="Calibri"/>
                <a:cs typeface="Calibri"/>
              </a:rPr>
              <a:t>Zoom…</a:t>
            </a:r>
            <a:endParaRPr sz="2450" dirty="0">
              <a:latin typeface="Calibri"/>
              <a:cs typeface="Calibri"/>
            </a:endParaRPr>
          </a:p>
          <a:p>
            <a:pPr marL="291465" indent="-279400">
              <a:lnSpc>
                <a:spcPct val="100000"/>
              </a:lnSpc>
              <a:spcBef>
                <a:spcPts val="509"/>
              </a:spcBef>
              <a:buChar char="•"/>
              <a:tabLst>
                <a:tab pos="291465" algn="l"/>
                <a:tab pos="292100" algn="l"/>
              </a:tabLst>
            </a:pPr>
            <a:r>
              <a:rPr sz="2450" spc="50" dirty="0">
                <a:solidFill>
                  <a:srgbClr val="231F20"/>
                </a:solidFill>
                <a:latin typeface="Calibri"/>
                <a:cs typeface="Calibri"/>
              </a:rPr>
              <a:t>Amazon,</a:t>
            </a:r>
            <a:r>
              <a:rPr sz="2450" spc="85" dirty="0">
                <a:solidFill>
                  <a:srgbClr val="231F20"/>
                </a:solidFill>
                <a:latin typeface="Calibri"/>
                <a:cs typeface="Calibri"/>
              </a:rPr>
              <a:t> </a:t>
            </a:r>
            <a:r>
              <a:rPr sz="2450" dirty="0">
                <a:solidFill>
                  <a:srgbClr val="231F20"/>
                </a:solidFill>
                <a:latin typeface="Calibri"/>
                <a:cs typeface="Calibri"/>
              </a:rPr>
              <a:t>eBay,</a:t>
            </a:r>
            <a:r>
              <a:rPr sz="2450" spc="95" dirty="0">
                <a:solidFill>
                  <a:srgbClr val="231F20"/>
                </a:solidFill>
                <a:latin typeface="Calibri"/>
                <a:cs typeface="Calibri"/>
              </a:rPr>
              <a:t> </a:t>
            </a:r>
            <a:r>
              <a:rPr sz="2450" spc="90" dirty="0">
                <a:solidFill>
                  <a:srgbClr val="231F20"/>
                </a:solidFill>
                <a:latin typeface="Calibri"/>
                <a:cs typeface="Calibri"/>
              </a:rPr>
              <a:t>Paypal…</a:t>
            </a:r>
            <a:endParaRPr sz="2450" dirty="0">
              <a:latin typeface="Calibri"/>
              <a:cs typeface="Calibri"/>
            </a:endParaRPr>
          </a:p>
          <a:p>
            <a:pPr marL="291465" indent="-279400">
              <a:lnSpc>
                <a:spcPts val="2785"/>
              </a:lnSpc>
              <a:spcBef>
                <a:spcPts val="515"/>
              </a:spcBef>
              <a:buChar char="•"/>
              <a:tabLst>
                <a:tab pos="291465" algn="l"/>
                <a:tab pos="292100" algn="l"/>
              </a:tabLst>
            </a:pPr>
            <a:r>
              <a:rPr sz="2450" spc="55" dirty="0">
                <a:solidFill>
                  <a:srgbClr val="231F20"/>
                </a:solidFill>
                <a:latin typeface="Calibri"/>
                <a:cs typeface="Calibri"/>
              </a:rPr>
              <a:t>Apple</a:t>
            </a:r>
            <a:r>
              <a:rPr sz="2450" spc="45" dirty="0">
                <a:solidFill>
                  <a:srgbClr val="231F20"/>
                </a:solidFill>
                <a:latin typeface="Calibri"/>
                <a:cs typeface="Calibri"/>
              </a:rPr>
              <a:t> </a:t>
            </a:r>
            <a:r>
              <a:rPr sz="2450" spc="75" dirty="0">
                <a:solidFill>
                  <a:srgbClr val="231F20"/>
                </a:solidFill>
                <a:latin typeface="Calibri"/>
                <a:cs typeface="Calibri"/>
              </a:rPr>
              <a:t>iCloud,</a:t>
            </a:r>
            <a:r>
              <a:rPr sz="2450" spc="45" dirty="0">
                <a:solidFill>
                  <a:srgbClr val="231F20"/>
                </a:solidFill>
                <a:latin typeface="Calibri"/>
                <a:cs typeface="Calibri"/>
              </a:rPr>
              <a:t> </a:t>
            </a:r>
            <a:r>
              <a:rPr sz="2450" dirty="0">
                <a:solidFill>
                  <a:srgbClr val="231F20"/>
                </a:solidFill>
                <a:latin typeface="Calibri"/>
                <a:cs typeface="Calibri"/>
              </a:rPr>
              <a:t>Dropbox,</a:t>
            </a:r>
            <a:r>
              <a:rPr sz="2450" spc="50" dirty="0">
                <a:solidFill>
                  <a:srgbClr val="231F20"/>
                </a:solidFill>
                <a:latin typeface="Calibri"/>
                <a:cs typeface="Calibri"/>
              </a:rPr>
              <a:t> </a:t>
            </a:r>
            <a:r>
              <a:rPr sz="2450" spc="55" dirty="0">
                <a:solidFill>
                  <a:srgbClr val="231F20"/>
                </a:solidFill>
                <a:latin typeface="Calibri"/>
                <a:cs typeface="Calibri"/>
              </a:rPr>
              <a:t>Google</a:t>
            </a:r>
            <a:r>
              <a:rPr sz="2450" spc="50" dirty="0">
                <a:solidFill>
                  <a:srgbClr val="231F20"/>
                </a:solidFill>
                <a:latin typeface="Calibri"/>
                <a:cs typeface="Calibri"/>
              </a:rPr>
              <a:t> </a:t>
            </a:r>
            <a:r>
              <a:rPr sz="2450" spc="45" dirty="0">
                <a:solidFill>
                  <a:srgbClr val="231F20"/>
                </a:solidFill>
                <a:latin typeface="Calibri"/>
                <a:cs typeface="Calibri"/>
              </a:rPr>
              <a:t>Drive,</a:t>
            </a:r>
            <a:endParaRPr sz="2450" dirty="0">
              <a:latin typeface="Calibri"/>
              <a:cs typeface="Calibri"/>
            </a:endParaRPr>
          </a:p>
          <a:p>
            <a:pPr marL="288925">
              <a:lnSpc>
                <a:spcPts val="2785"/>
              </a:lnSpc>
            </a:pPr>
            <a:r>
              <a:rPr sz="2450" spc="55" dirty="0">
                <a:solidFill>
                  <a:srgbClr val="231F20"/>
                </a:solidFill>
                <a:latin typeface="Calibri"/>
                <a:cs typeface="Calibri"/>
              </a:rPr>
              <a:t>OneDrive…</a:t>
            </a:r>
            <a:endParaRPr sz="2450" dirty="0">
              <a:latin typeface="Calibri"/>
              <a:cs typeface="Calibri"/>
            </a:endParaRPr>
          </a:p>
          <a:p>
            <a:pPr>
              <a:lnSpc>
                <a:spcPct val="100000"/>
              </a:lnSpc>
              <a:spcBef>
                <a:spcPts val="60"/>
              </a:spcBef>
            </a:pPr>
            <a:endParaRPr sz="3550" dirty="0">
              <a:latin typeface="Calibri"/>
              <a:cs typeface="Calibri"/>
            </a:endParaRPr>
          </a:p>
          <a:p>
            <a:pPr marL="12700" marR="436245">
              <a:lnSpc>
                <a:spcPts val="3450"/>
              </a:lnSpc>
            </a:pPr>
            <a:r>
              <a:rPr lang="en-US" sz="3300" b="1" spc="-150" dirty="0">
                <a:solidFill>
                  <a:srgbClr val="231F20"/>
                </a:solidFill>
                <a:latin typeface="Calibri"/>
                <a:cs typeface="Calibri"/>
              </a:rPr>
              <a:t>IF YOU USE ONE OF THESE SERVICES, ACTIVATE THE TWO-FACTOR AUTHENTICATION!</a:t>
            </a:r>
            <a:endParaRPr lang="fr-FR" sz="3300" b="1" spc="-15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fr-FR" sz="6000" b="1" spc="-150" dirty="0"/>
              <a:t>HOW DOES TWO-FACTOR AUTHENTIFICATION WORK?</a:t>
            </a:r>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4"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5"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6" cstate="print"/>
            <a:stretch>
              <a:fillRect/>
            </a:stretch>
          </p:blipFill>
          <p:spPr>
            <a:xfrm>
              <a:off x="10145059" y="665401"/>
              <a:ext cx="90718" cy="160413"/>
            </a:xfrm>
            <a:prstGeom prst="rect">
              <a:avLst/>
            </a:prstGeom>
          </p:spPr>
        </p:pic>
      </p:grpSp>
      <p:sp>
        <p:nvSpPr>
          <p:cNvPr id="22" name="object 11">
            <a:extLst>
              <a:ext uri="{FF2B5EF4-FFF2-40B4-BE49-F238E27FC236}">
                <a16:creationId xmlns:a16="http://schemas.microsoft.com/office/drawing/2014/main" id="{2A90B391-0CAC-41E8-9F04-2B0660AED49B}"/>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
        <p:nvSpPr>
          <p:cNvPr id="24" name="ZoneTexte 23">
            <a:extLst>
              <a:ext uri="{FF2B5EF4-FFF2-40B4-BE49-F238E27FC236}">
                <a16:creationId xmlns:a16="http://schemas.microsoft.com/office/drawing/2014/main" id="{9750C2FC-C752-4732-BD5D-A5B576EB3C4C}"/>
              </a:ext>
            </a:extLst>
          </p:cNvPr>
          <p:cNvSpPr txBox="1"/>
          <p:nvPr/>
        </p:nvSpPr>
        <p:spPr>
          <a:xfrm>
            <a:off x="1940569" y="5454620"/>
            <a:ext cx="3871798" cy="400110"/>
          </a:xfrm>
          <a:prstGeom prst="rect">
            <a:avLst/>
          </a:prstGeom>
          <a:solidFill>
            <a:schemeClr val="bg1"/>
          </a:solidFill>
        </p:spPr>
        <p:txBody>
          <a:bodyPr wrap="square" rtlCol="0">
            <a:spAutoFit/>
          </a:bodyPr>
          <a:lstStyle/>
          <a:p>
            <a:r>
              <a:rPr lang="fr-FR" sz="2000" b="1" dirty="0">
                <a:latin typeface="+mn-lt"/>
              </a:rPr>
              <a:t>AUTHENTICATE YOUR ACCOUNT</a:t>
            </a:r>
          </a:p>
        </p:txBody>
      </p:sp>
      <p:sp>
        <p:nvSpPr>
          <p:cNvPr id="26" name="ZoneTexte 25">
            <a:extLst>
              <a:ext uri="{FF2B5EF4-FFF2-40B4-BE49-F238E27FC236}">
                <a16:creationId xmlns:a16="http://schemas.microsoft.com/office/drawing/2014/main" id="{5B852DB7-C1FF-4296-B093-2140C38AECC6}"/>
              </a:ext>
            </a:extLst>
          </p:cNvPr>
          <p:cNvSpPr txBox="1"/>
          <p:nvPr/>
        </p:nvSpPr>
        <p:spPr>
          <a:xfrm>
            <a:off x="7676520" y="3638997"/>
            <a:ext cx="1524000" cy="646331"/>
          </a:xfrm>
          <a:prstGeom prst="rect">
            <a:avLst/>
          </a:prstGeom>
          <a:solidFill>
            <a:schemeClr val="bg1"/>
          </a:solidFill>
        </p:spPr>
        <p:txBody>
          <a:bodyPr wrap="square" rtlCol="0">
            <a:spAutoFit/>
          </a:bodyPr>
          <a:lstStyle/>
          <a:p>
            <a:r>
              <a:rPr lang="fr-FR" sz="3600" b="1" dirty="0">
                <a:solidFill>
                  <a:srgbClr val="9BCCC1"/>
                </a:solidFill>
                <a:latin typeface="+mn-lt"/>
              </a:rPr>
              <a:t>TEXT</a:t>
            </a:r>
            <a:endParaRPr lang="fr-FR" sz="2500" b="1" dirty="0">
              <a:solidFill>
                <a:srgbClr val="9BCCC1"/>
              </a:solidFill>
              <a:latin typeface="+mn-lt"/>
            </a:endParaRPr>
          </a:p>
        </p:txBody>
      </p:sp>
      <p:sp>
        <p:nvSpPr>
          <p:cNvPr id="27" name="ZoneTexte 26">
            <a:extLst>
              <a:ext uri="{FF2B5EF4-FFF2-40B4-BE49-F238E27FC236}">
                <a16:creationId xmlns:a16="http://schemas.microsoft.com/office/drawing/2014/main" id="{68521861-0E9E-4B01-8694-AA7E71723301}"/>
              </a:ext>
            </a:extLst>
          </p:cNvPr>
          <p:cNvSpPr txBox="1"/>
          <p:nvPr/>
        </p:nvSpPr>
        <p:spPr>
          <a:xfrm>
            <a:off x="8166254" y="4415621"/>
            <a:ext cx="1961996" cy="477054"/>
          </a:xfrm>
          <a:prstGeom prst="rect">
            <a:avLst/>
          </a:prstGeom>
          <a:solidFill>
            <a:schemeClr val="bg1"/>
          </a:solidFill>
        </p:spPr>
        <p:txBody>
          <a:bodyPr wrap="square" rtlCol="0">
            <a:spAutoFit/>
          </a:bodyPr>
          <a:lstStyle/>
          <a:p>
            <a:r>
              <a:rPr lang="fr-FR" sz="2500" b="1" dirty="0">
                <a:solidFill>
                  <a:schemeClr val="tx1"/>
                </a:solidFill>
                <a:latin typeface="+mn-lt"/>
              </a:rPr>
              <a:t>YOUR CODE</a:t>
            </a:r>
          </a:p>
        </p:txBody>
      </p:sp>
      <p:sp>
        <p:nvSpPr>
          <p:cNvPr id="28" name="ZoneTexte 27">
            <a:extLst>
              <a:ext uri="{FF2B5EF4-FFF2-40B4-BE49-F238E27FC236}">
                <a16:creationId xmlns:a16="http://schemas.microsoft.com/office/drawing/2014/main" id="{42A5E616-E16F-471F-B8F3-58D239165B9B}"/>
              </a:ext>
            </a:extLst>
          </p:cNvPr>
          <p:cNvSpPr txBox="1"/>
          <p:nvPr/>
        </p:nvSpPr>
        <p:spPr>
          <a:xfrm>
            <a:off x="7766050" y="8672799"/>
            <a:ext cx="1961996" cy="1077218"/>
          </a:xfrm>
          <a:prstGeom prst="rect">
            <a:avLst/>
          </a:prstGeom>
          <a:solidFill>
            <a:schemeClr val="bg1"/>
          </a:solidFill>
        </p:spPr>
        <p:txBody>
          <a:bodyPr wrap="square" rtlCol="0">
            <a:spAutoFit/>
          </a:bodyPr>
          <a:lstStyle/>
          <a:p>
            <a:r>
              <a:rPr lang="fr-FR" sz="3200" b="1" dirty="0">
                <a:solidFill>
                  <a:schemeClr val="tx1"/>
                </a:solidFill>
                <a:latin typeface="+mn-lt"/>
              </a:rPr>
              <a:t>SECURITY</a:t>
            </a:r>
          </a:p>
          <a:p>
            <a:r>
              <a:rPr lang="fr-FR" sz="3200" b="1" dirty="0">
                <a:solidFill>
                  <a:schemeClr val="tx1"/>
                </a:solidFill>
                <a:latin typeface="+mn-lt"/>
              </a:rPr>
              <a:t>KEY</a:t>
            </a:r>
          </a:p>
        </p:txBody>
      </p:sp>
      <p:sp>
        <p:nvSpPr>
          <p:cNvPr id="25" name="Rectangle 24">
            <a:extLst>
              <a:ext uri="{FF2B5EF4-FFF2-40B4-BE49-F238E27FC236}">
                <a16:creationId xmlns:a16="http://schemas.microsoft.com/office/drawing/2014/main" id="{C3B4403E-08D4-1DBD-2D86-58A9A4F540B7}"/>
              </a:ext>
            </a:extLst>
          </p:cNvPr>
          <p:cNvSpPr/>
          <p:nvPr/>
        </p:nvSpPr>
        <p:spPr>
          <a:xfrm>
            <a:off x="4718050" y="3207230"/>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F2ED948-ACC2-DBE2-8BD7-CF95B55CABAF}"/>
              </a:ext>
            </a:extLst>
          </p:cNvPr>
          <p:cNvSpPr/>
          <p:nvPr/>
        </p:nvSpPr>
        <p:spPr>
          <a:xfrm>
            <a:off x="7040286" y="3478452"/>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A3BAC72-E549-1AAC-61FF-1CE26B368840}"/>
              </a:ext>
            </a:extLst>
          </p:cNvPr>
          <p:cNvSpPr/>
          <p:nvPr/>
        </p:nvSpPr>
        <p:spPr>
          <a:xfrm>
            <a:off x="5160848" y="2913782"/>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a:extLst>
              <a:ext uri="{FF2B5EF4-FFF2-40B4-BE49-F238E27FC236}">
                <a16:creationId xmlns:a16="http://schemas.microsoft.com/office/drawing/2014/main" id="{336837E4-DEFE-9E81-CEA6-50ADC759EABF}"/>
              </a:ext>
            </a:extLst>
          </p:cNvPr>
          <p:cNvSpPr/>
          <p:nvPr/>
        </p:nvSpPr>
        <p:spPr>
          <a:xfrm>
            <a:off x="5022850" y="2724289"/>
            <a:ext cx="2438400" cy="1733254"/>
          </a:xfrm>
          <a:prstGeom prst="ellipse">
            <a:avLst/>
          </a:prstGeom>
          <a:solidFill>
            <a:srgbClr val="F2E0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2400" b="1" dirty="0">
                <a:solidFill>
                  <a:schemeClr val="tx1"/>
                </a:solidFill>
              </a:rPr>
              <a:t>CONNECTION FROM A NEW DEVICE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a:p>
          </p:txBody>
        </p:sp>
      </p:grpSp>
      <p:sp>
        <p:nvSpPr>
          <p:cNvPr id="18" name="object 18"/>
          <p:cNvSpPr txBox="1">
            <a:spLocks noGrp="1"/>
          </p:cNvSpPr>
          <p:nvPr>
            <p:ph type="title" idx="4294967295"/>
          </p:nvPr>
        </p:nvSpPr>
        <p:spPr>
          <a:xfrm>
            <a:off x="10501304" y="2176431"/>
            <a:ext cx="3068320" cy="455894"/>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FFB542"/>
                </a:solidFill>
                <a:uFill>
                  <a:solidFill>
                    <a:srgbClr val="FFB542"/>
                  </a:solidFill>
                </a:uFill>
              </a:rPr>
              <a:t>WITHOUT PASSWORD</a:t>
            </a:r>
            <a:endParaRPr lang="fr-FR" sz="2850" b="1" spc="-15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FFB542"/>
                </a:solidFill>
                <a:latin typeface="Calibri"/>
                <a:cs typeface="Calibri"/>
              </a:rPr>
              <a:t>STRONG AUTHENTIFICATION VIA</a:t>
            </a:r>
            <a:endParaRPr lang="fr-FR" sz="2850" b="1" spc="-150" dirty="0">
              <a:latin typeface="Calibri"/>
              <a:cs typeface="Calibri"/>
            </a:endParaRPr>
          </a:p>
        </p:txBody>
      </p:sp>
      <p:sp>
        <p:nvSpPr>
          <p:cNvPr id="21" name="object 21"/>
          <p:cNvSpPr txBox="1"/>
          <p:nvPr/>
        </p:nvSpPr>
        <p:spPr>
          <a:xfrm>
            <a:off x="10501305" y="9285268"/>
            <a:ext cx="2477262"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FOR EVERYTHING</a:t>
            </a:r>
            <a:endParaRPr lang="fr-FR" sz="2850" b="1" spc="-15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 BUT SIMPLE</a:t>
            </a:r>
            <a:endParaRPr lang="fr-FR" sz="2850" b="1" spc="-15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fr-FR" sz="2850" b="1" u="sng" spc="-150" dirty="0">
                <a:solidFill>
                  <a:srgbClr val="752B8E"/>
                </a:solidFill>
                <a:uFill>
                  <a:solidFill>
                    <a:srgbClr val="752B8E"/>
                  </a:solidFill>
                </a:uFill>
                <a:latin typeface="Calibri"/>
                <a:cs typeface="Calibri"/>
              </a:rPr>
              <a:t>PASSWORDS                  </a:t>
            </a:r>
            <a:r>
              <a:rPr lang="fr-FR" sz="2850" b="1" spc="-150" dirty="0">
                <a:solidFill>
                  <a:srgbClr val="752B8E"/>
                </a:solidFill>
                <a:latin typeface="Calibri"/>
                <a:cs typeface="Calibri"/>
              </a:rPr>
              <a:t>   </a:t>
            </a:r>
            <a:r>
              <a:rPr lang="fr-FR" sz="2850" b="1" u="sng" spc="-150" dirty="0">
                <a:solidFill>
                  <a:srgbClr val="752B8E"/>
                </a:solidFill>
                <a:uFill>
                  <a:solidFill>
                    <a:srgbClr val="752B8E"/>
                  </a:solidFill>
                </a:uFill>
                <a:latin typeface="Calibri"/>
                <a:cs typeface="Calibri"/>
              </a:rPr>
              <a:t>A SIGNLE PASSWORD</a:t>
            </a:r>
            <a:endParaRPr lang="fr-FR" sz="2850" b="1" spc="-150" dirty="0">
              <a:latin typeface="Calibri"/>
              <a:cs typeface="Calibri"/>
            </a:endParaRPr>
          </a:p>
        </p:txBody>
      </p:sp>
      <p:sp>
        <p:nvSpPr>
          <p:cNvPr id="24" name="object 24"/>
          <p:cNvSpPr txBox="1"/>
          <p:nvPr/>
        </p:nvSpPr>
        <p:spPr>
          <a:xfrm>
            <a:off x="10501305" y="7052736"/>
            <a:ext cx="3077222"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 AND STRONG</a:t>
            </a:r>
            <a:endParaRPr lang="fr-FR" sz="2850" b="1" spc="-15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752B8E"/>
                </a:solidFill>
                <a:uFill>
                  <a:solidFill>
                    <a:srgbClr val="752B8E"/>
                  </a:solidFill>
                </a:uFill>
                <a:latin typeface="Calibri"/>
                <a:cs typeface="Calibri"/>
              </a:rPr>
              <a:t>PASSWORDS</a:t>
            </a:r>
            <a:endParaRPr lang="fr-FR" sz="2850" b="1" spc="-15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0A6868"/>
                </a:solidFill>
                <a:latin typeface="Calibri"/>
                <a:cs typeface="Calibri"/>
              </a:rPr>
              <a:t>UNIQUE AND STRONG PASSWORDS</a:t>
            </a:r>
            <a:endParaRPr lang="fr-FR" sz="2850" b="1" spc="-15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fr-FR" sz="2850" b="1" u="sng" spc="-150" dirty="0">
                <a:solidFill>
                  <a:srgbClr val="0A6868"/>
                </a:solidFill>
                <a:uFill>
                  <a:solidFill>
                    <a:srgbClr val="0A6868"/>
                  </a:solidFill>
                </a:uFill>
                <a:latin typeface="Calibri"/>
                <a:cs typeface="Calibri"/>
              </a:rPr>
              <a:t>+ AUTHENTIFICATION VIA SMS</a:t>
            </a:r>
            <a:endParaRPr lang="fr-FR" sz="2850" b="1" spc="-150" dirty="0">
              <a:latin typeface="Calibri"/>
              <a:cs typeface="Calibri"/>
            </a:endParaRPr>
          </a:p>
          <a:p>
            <a:pPr>
              <a:lnSpc>
                <a:spcPct val="100000"/>
              </a:lnSpc>
              <a:spcBef>
                <a:spcPts val="20"/>
              </a:spcBef>
            </a:pPr>
            <a:endParaRPr lang="fr-FR" sz="4050" b="1" spc="-150" dirty="0">
              <a:latin typeface="Calibri"/>
              <a:cs typeface="Calibri"/>
            </a:endParaRPr>
          </a:p>
          <a:p>
            <a:pPr marL="12700" marR="468630">
              <a:lnSpc>
                <a:spcPct val="72300"/>
              </a:lnSpc>
            </a:pPr>
            <a:r>
              <a:rPr lang="fr-FR" sz="2850" b="1" spc="-150" dirty="0">
                <a:solidFill>
                  <a:srgbClr val="752B8E"/>
                </a:solidFill>
                <a:latin typeface="Calibri"/>
                <a:cs typeface="Calibri"/>
              </a:rPr>
              <a:t>UNIQUE PASSWORDS, STRONG AND W/ </a:t>
            </a:r>
            <a:r>
              <a:rPr lang="fr-FR" sz="2850" b="1" u="sng" spc="-150" dirty="0">
                <a:solidFill>
                  <a:srgbClr val="752B8E"/>
                </a:solidFill>
                <a:uFill>
                  <a:solidFill>
                    <a:srgbClr val="752B8E"/>
                  </a:solidFill>
                </a:uFill>
                <a:latin typeface="Calibri"/>
                <a:cs typeface="Calibri"/>
              </a:rPr>
              <a:t>A PASSWORD MANAGER</a:t>
            </a:r>
            <a:endParaRPr lang="fr-FR" sz="2850" b="1" spc="-15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fr-FR" sz="2850" b="1" u="sng" spc="-150" dirty="0">
                <a:solidFill>
                  <a:srgbClr val="0A6868"/>
                </a:solidFill>
                <a:uFill>
                  <a:solidFill>
                    <a:srgbClr val="0A6868"/>
                  </a:solidFill>
                </a:uFill>
                <a:latin typeface="Calibri"/>
                <a:cs typeface="Calibri"/>
              </a:rPr>
              <a:t>+  AUTHENT. VIA APPLICATION	</a:t>
            </a:r>
            <a:endParaRPr lang="fr-FR" sz="2850" b="1" spc="-150" dirty="0">
              <a:latin typeface="Calibri"/>
              <a:cs typeface="Calibri"/>
            </a:endParaRPr>
          </a:p>
        </p:txBody>
      </p:sp>
      <p:sp>
        <p:nvSpPr>
          <p:cNvPr id="29" name="object 29"/>
          <p:cNvSpPr txBox="1"/>
          <p:nvPr/>
        </p:nvSpPr>
        <p:spPr>
          <a:xfrm>
            <a:off x="15472832" y="7339024"/>
            <a:ext cx="2258054" cy="1104470"/>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OTHER WEBSITES</a:t>
            </a:r>
            <a:endParaRPr lang="fr-FR" sz="3950" b="1" spc="-15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MAILBOX, SOCIAL NETWORKS AND BANK ACCOUNT</a:t>
            </a:r>
            <a:endParaRPr lang="fr-FR" sz="3950" b="1" spc="-15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fr-FR" b="1" spc="-15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fr-FR" b="1" spc="-150" dirty="0"/>
          </a:p>
        </p:txBody>
      </p:sp>
      <p:grpSp>
        <p:nvGrpSpPr>
          <p:cNvPr id="33" name="object 33"/>
          <p:cNvGrpSpPr/>
          <p:nvPr/>
        </p:nvGrpSpPr>
        <p:grpSpPr>
          <a:xfrm>
            <a:off x="710104" y="611762"/>
            <a:ext cx="18580100" cy="436880"/>
            <a:chOff x="710104" y="611762"/>
            <a:chExt cx="18580100" cy="436880"/>
          </a:xfrm>
        </p:grpSpPr>
        <p:sp>
          <p:nvSpPr>
            <p:cNvPr id="34" name="object 34"/>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35" name="object 35"/>
            <p:cNvPicPr/>
            <p:nvPr/>
          </p:nvPicPr>
          <p:blipFill>
            <a:blip r:embed="rId4" cstate="print"/>
            <a:stretch>
              <a:fillRect/>
            </a:stretch>
          </p:blipFill>
          <p:spPr>
            <a:xfrm>
              <a:off x="10224503" y="804490"/>
              <a:ext cx="101850" cy="104719"/>
            </a:xfrm>
            <a:prstGeom prst="rect">
              <a:avLst/>
            </a:prstGeom>
          </p:spPr>
        </p:pic>
        <p:sp>
          <p:nvSpPr>
            <p:cNvPr id="36" name="object 36"/>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37" name="object 37"/>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38" name="object 38"/>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9" name="object 39"/>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0" name="object 40"/>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1" name="object 41"/>
            <p:cNvPicPr/>
            <p:nvPr/>
          </p:nvPicPr>
          <p:blipFill>
            <a:blip r:embed="rId5" cstate="print"/>
            <a:stretch>
              <a:fillRect/>
            </a:stretch>
          </p:blipFill>
          <p:spPr>
            <a:xfrm>
              <a:off x="900799" y="665401"/>
              <a:ext cx="90707" cy="160413"/>
            </a:xfrm>
            <a:prstGeom prst="rect">
              <a:avLst/>
            </a:prstGeom>
          </p:spPr>
        </p:pic>
        <p:sp>
          <p:nvSpPr>
            <p:cNvPr id="42" name="object 42"/>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43" name="object 43"/>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4" name="object 44"/>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45" name="object 45"/>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46" name="object 46"/>
            <p:cNvPicPr/>
            <p:nvPr/>
          </p:nvPicPr>
          <p:blipFill>
            <a:blip r:embed="rId6" cstate="print"/>
            <a:stretch>
              <a:fillRect/>
            </a:stretch>
          </p:blipFill>
          <p:spPr>
            <a:xfrm>
              <a:off x="10145059" y="665401"/>
              <a:ext cx="90718" cy="160413"/>
            </a:xfrm>
            <a:prstGeom prst="rect">
              <a:avLst/>
            </a:prstGeom>
          </p:spPr>
        </p:pic>
      </p:gr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72143"/>
          </a:xfrm>
          <a:prstGeom prst="rect">
            <a:avLst/>
          </a:prstGeom>
        </p:spPr>
        <p:txBody>
          <a:bodyPr vert="horz" wrap="square" lIns="0" tIns="11430" rIns="0" bIns="0" rtlCol="0">
            <a:spAutoFit/>
          </a:bodyPr>
          <a:lstStyle/>
          <a:p>
            <a:pPr marL="12700" marR="5080">
              <a:lnSpc>
                <a:spcPct val="149500"/>
              </a:lnSpc>
              <a:spcBef>
                <a:spcPts val="90"/>
              </a:spcBef>
            </a:pPr>
            <a:r>
              <a:rPr lang="fr-FR" sz="2850" b="1" spc="-150" dirty="0">
                <a:solidFill>
                  <a:srgbClr val="FFB542"/>
                </a:solidFill>
                <a:latin typeface="Calibri"/>
                <a:cs typeface="Calibri"/>
              </a:rPr>
              <a:t>DEVICE + (PIN CODE/BIOMETRY)</a:t>
            </a:r>
          </a:p>
          <a:p>
            <a:pPr marL="12700" marR="5080">
              <a:lnSpc>
                <a:spcPct val="149500"/>
              </a:lnSpc>
              <a:spcBef>
                <a:spcPts val="90"/>
              </a:spcBef>
            </a:pPr>
            <a:r>
              <a:rPr lang="fr-FR" sz="2850" b="1" spc="-150" dirty="0">
                <a:solidFill>
                  <a:srgbClr val="FFB542"/>
                </a:solidFill>
                <a:latin typeface="Calibri"/>
                <a:cs typeface="Calibri"/>
              </a:rPr>
              <a:t> </a:t>
            </a:r>
            <a:r>
              <a:rPr lang="fr-FR" sz="2850" b="1" spc="-150" dirty="0">
                <a:solidFill>
                  <a:srgbClr val="0A6868"/>
                </a:solidFill>
                <a:latin typeface="Calibri"/>
                <a:cs typeface="Calibri"/>
              </a:rPr>
              <a:t>UNIQUE PASSWORDS, STRONG</a:t>
            </a:r>
            <a:endParaRPr lang="fr-FR" sz="2850" b="1" spc="-150" dirty="0">
              <a:latin typeface="Calibri"/>
              <a:cs typeface="Calibri"/>
            </a:endParaRPr>
          </a:p>
        </p:txBody>
      </p:sp>
      <p:sp>
        <p:nvSpPr>
          <p:cNvPr id="50" name="object 11">
            <a:extLst>
              <a:ext uri="{FF2B5EF4-FFF2-40B4-BE49-F238E27FC236}">
                <a16:creationId xmlns:a16="http://schemas.microsoft.com/office/drawing/2014/main" id="{FB83CE03-75D4-48A7-9482-FEF988872BD2}"/>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a:p>
        </p:txBody>
      </p:sp>
      <p:sp>
        <p:nvSpPr>
          <p:cNvPr id="3" name="object 3"/>
          <p:cNvSpPr txBox="1"/>
          <p:nvPr/>
        </p:nvSpPr>
        <p:spPr>
          <a:xfrm>
            <a:off x="12522426" y="6249696"/>
            <a:ext cx="4495165" cy="2984407"/>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dirty="0">
                <a:latin typeface="Calibri"/>
                <a:cs typeface="Calibri"/>
              </a:rPr>
              <a:t>CAUTIOUSLY REVIEW ALERT MESSAGES TO DETECT ANOMALIES </a:t>
            </a:r>
            <a:r>
              <a:rPr lang="en-US" sz="2900" b="1" spc="-150" dirty="0">
                <a:latin typeface="Calibri"/>
                <a:cs typeface="Calibri"/>
              </a:rPr>
              <a:t>SUCH AS LOGINS FROM UNUSUAL DEVICES OR LOCATIONS ON YOUR ACCOUNTS</a:t>
            </a:r>
            <a:endParaRPr lang="fr-FR" sz="2900" b="1" spc="-150" dirty="0">
              <a:latin typeface="Calibri"/>
              <a:cs typeface="Calibri"/>
            </a:endParaRPr>
          </a:p>
        </p:txBody>
      </p:sp>
      <p:sp>
        <p:nvSpPr>
          <p:cNvPr id="4" name="object 4"/>
          <p:cNvSpPr txBox="1">
            <a:spLocks noGrp="1"/>
          </p:cNvSpPr>
          <p:nvPr>
            <p:ph type="title" idx="4294967295"/>
          </p:nvPr>
        </p:nvSpPr>
        <p:spPr>
          <a:xfrm>
            <a:off x="3402180" y="1737599"/>
            <a:ext cx="626887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a:p>
        </p:txBody>
      </p:sp>
      <p:sp>
        <p:nvSpPr>
          <p:cNvPr id="7" name="object 7"/>
          <p:cNvSpPr/>
          <p:nvPr/>
        </p:nvSpPr>
        <p:spPr>
          <a:xfrm>
            <a:off x="12036546" y="2873941"/>
            <a:ext cx="6837680" cy="2475262"/>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a:p>
        </p:txBody>
      </p:sp>
      <p:sp>
        <p:nvSpPr>
          <p:cNvPr id="10" name="object 10"/>
          <p:cNvSpPr txBox="1"/>
          <p:nvPr/>
        </p:nvSpPr>
        <p:spPr>
          <a:xfrm>
            <a:off x="1564488" y="5667970"/>
            <a:ext cx="4008754" cy="2997231"/>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spc="-150" dirty="0">
                <a:solidFill>
                  <a:srgbClr val="231F20"/>
                </a:solidFill>
                <a:uFill>
                  <a:solidFill>
                    <a:srgbClr val="231F20"/>
                  </a:solidFill>
                </a:uFill>
                <a:latin typeface="Calibri"/>
                <a:cs typeface="Calibri"/>
              </a:rPr>
              <a:t>ENABLE TWO FACTOR AUTHENTICATION</a:t>
            </a:r>
            <a:r>
              <a:rPr lang="en-US" sz="2900" b="1" spc="-150" dirty="0">
                <a:solidFill>
                  <a:srgbClr val="231F20"/>
                </a:solidFill>
                <a:uFill>
                  <a:solidFill>
                    <a:srgbClr val="231F20"/>
                  </a:solidFill>
                </a:uFill>
                <a:latin typeface="Calibri"/>
                <a:cs typeface="Calibri"/>
              </a:rPr>
              <a:t> FOR YOUR MOST IMPORTANT ACCOUNTS AND SWITCH TO PASSWORD-FREE IF POSSIBLE</a:t>
            </a:r>
            <a:endParaRPr lang="fr-FR" sz="2900" b="1" spc="-150" dirty="0">
              <a:latin typeface="Calibri"/>
              <a:cs typeface="Calibri"/>
            </a:endParaRPr>
          </a:p>
        </p:txBody>
      </p:sp>
      <p:sp>
        <p:nvSpPr>
          <p:cNvPr id="11" name="object 11"/>
          <p:cNvSpPr txBox="1"/>
          <p:nvPr/>
        </p:nvSpPr>
        <p:spPr>
          <a:xfrm>
            <a:off x="12448846" y="3181824"/>
            <a:ext cx="5961380" cy="1852430"/>
          </a:xfrm>
          <a:prstGeom prst="rect">
            <a:avLst/>
          </a:prstGeom>
        </p:spPr>
        <p:txBody>
          <a:bodyPr vert="horz" wrap="square" lIns="0" tIns="66675" rIns="0" bIns="0" rtlCol="0">
            <a:spAutoFit/>
          </a:bodyPr>
          <a:lstStyle/>
          <a:p>
            <a:pPr marL="3810" algn="ctr">
              <a:lnSpc>
                <a:spcPct val="100000"/>
              </a:lnSpc>
              <a:spcBef>
                <a:spcPts val="525"/>
              </a:spcBef>
            </a:pPr>
            <a:r>
              <a:rPr lang="en-US" sz="2900" b="1" u="sng" spc="-15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USE A PASSWORD MANAGER TO CREATE A STRONG AND UNIQUE PASSWORD PER ACCOUNT: MANY SOLUTIONS EXIST, FOR EXAMPLE, THE FREE SOFTWARE:</a:t>
            </a:r>
            <a:r>
              <a:rPr lang="fr-FR" sz="2900" b="1" u="sng" spc="-15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 </a:t>
            </a:r>
            <a:r>
              <a:rPr lang="fr-FR" sz="2900" b="1" u="sng" spc="-150" dirty="0">
                <a:solidFill>
                  <a:srgbClr val="0070C0"/>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KEEPASS</a:t>
            </a:r>
            <a:endParaRPr lang="fr-FR" sz="2900" b="1" spc="-150" dirty="0">
              <a:solidFill>
                <a:srgbClr val="0070C0"/>
              </a:solidFill>
              <a:latin typeface="Calibri"/>
              <a:cs typeface="Calibri"/>
            </a:endParaRPr>
          </a:p>
        </p:txBody>
      </p:sp>
      <p:sp>
        <p:nvSpPr>
          <p:cNvPr id="12" name="object 12"/>
          <p:cNvSpPr txBox="1"/>
          <p:nvPr/>
        </p:nvSpPr>
        <p:spPr>
          <a:xfrm>
            <a:off x="6556978" y="7159864"/>
            <a:ext cx="3759835" cy="1390765"/>
          </a:xfrm>
          <a:prstGeom prst="rect">
            <a:avLst/>
          </a:prstGeom>
        </p:spPr>
        <p:txBody>
          <a:bodyPr vert="horz" wrap="square" lIns="0" tIns="66675" rIns="0" bIns="0" rtlCol="0">
            <a:spAutoFit/>
          </a:bodyPr>
          <a:lstStyle/>
          <a:p>
            <a:pPr marR="59055" algn="ctr">
              <a:lnSpc>
                <a:spcPct val="100000"/>
              </a:lnSpc>
              <a:spcBef>
                <a:spcPts val="525"/>
              </a:spcBef>
            </a:pPr>
            <a:r>
              <a:rPr lang="en-US" sz="2900" b="1" spc="-150" dirty="0">
                <a:latin typeface="Calibri"/>
                <a:cs typeface="Calibri"/>
              </a:rPr>
              <a:t>ACCESS YOUR ACCOUNTS ONLY FROM </a:t>
            </a:r>
            <a:r>
              <a:rPr lang="en-US" sz="2800" b="1" u="sng" spc="-150" dirty="0">
                <a:latin typeface="Calibri"/>
                <a:cs typeface="Calibri"/>
              </a:rPr>
              <a:t>CONTROLLED AND TRUSTED DEVICES</a:t>
            </a:r>
            <a:endParaRPr lang="fr-FR" sz="2900" b="1" u="sng" spc="-150" dirty="0">
              <a:latin typeface="Calibri"/>
              <a:cs typeface="Calibri"/>
            </a:endParaRPr>
          </a:p>
        </p:txBody>
      </p:sp>
      <p:sp>
        <p:nvSpPr>
          <p:cNvPr id="13" name="object 13"/>
          <p:cNvSpPr txBox="1"/>
          <p:nvPr/>
        </p:nvSpPr>
        <p:spPr>
          <a:xfrm>
            <a:off x="6490346" y="3720651"/>
            <a:ext cx="4982210" cy="1852430"/>
          </a:xfrm>
          <a:prstGeom prst="rect">
            <a:avLst/>
          </a:prstGeom>
        </p:spPr>
        <p:txBody>
          <a:bodyPr vert="horz" wrap="square" lIns="0" tIns="66675" rIns="0" bIns="0" rtlCol="0">
            <a:spAutoFit/>
          </a:bodyPr>
          <a:lstStyle/>
          <a:p>
            <a:pPr marL="7620" algn="ctr">
              <a:lnSpc>
                <a:spcPct val="100000"/>
              </a:lnSpc>
              <a:spcBef>
                <a:spcPts val="434"/>
              </a:spcBef>
            </a:pPr>
            <a:r>
              <a:rPr lang="en-US" sz="2900" b="1" spc="-150" dirty="0">
                <a:latin typeface="Calibri"/>
                <a:cs typeface="Calibri"/>
              </a:rPr>
              <a:t>CREATE PASSWORDS AND PASSPHRASES THAT </a:t>
            </a:r>
            <a:r>
              <a:rPr lang="en-US" sz="2900" b="1" u="sng" spc="-150" dirty="0">
                <a:latin typeface="Calibri"/>
                <a:cs typeface="Calibri"/>
              </a:rPr>
              <a:t>ARE EASY FOR YOU TO REMEMBER, BUT DIFFICULT FOR OTHERS TO GUESS</a:t>
            </a:r>
            <a:endParaRPr lang="fr-FR" sz="2900" b="1" u="sng" spc="-150" dirty="0">
              <a:latin typeface="Calibri"/>
              <a:cs typeface="Calibri"/>
            </a:endParaRP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endParaRPr lang="fr-FR" sz="2900" b="1" spc="-15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53" name="object 53"/>
            <p:cNvPicPr/>
            <p:nvPr/>
          </p:nvPicPr>
          <p:blipFill>
            <a:blip r:embed="rId9" cstate="print"/>
            <a:stretch>
              <a:fillRect/>
            </a:stretch>
          </p:blipFill>
          <p:spPr>
            <a:xfrm>
              <a:off x="10145059" y="665401"/>
              <a:ext cx="90718" cy="160413"/>
            </a:xfrm>
            <a:prstGeom prst="rect">
              <a:avLst/>
            </a:prstGeom>
          </p:spPr>
        </p:pic>
      </p:grpSp>
      <p:sp>
        <p:nvSpPr>
          <p:cNvPr id="56" name="object 11">
            <a:extLst>
              <a:ext uri="{FF2B5EF4-FFF2-40B4-BE49-F238E27FC236}">
                <a16:creationId xmlns:a16="http://schemas.microsoft.com/office/drawing/2014/main" id="{506F8D78-2B7E-4AC2-85CB-78CB7C9C9B31}"/>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sz="2800" spc="-675" dirty="0">
                <a:solidFill>
                  <a:srgbClr val="1D1D1B"/>
                </a:solidFill>
                <a:latin typeface="Calibri"/>
                <a:cs typeface="Calibri"/>
              </a:rPr>
              <a:t>CB</a:t>
            </a:r>
            <a:endParaRPr sz="280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sz="3400" spc="-440" dirty="0">
                <a:latin typeface="Calibri"/>
                <a:cs typeface="Calibri"/>
              </a:rPr>
              <a:t>CV</a:t>
            </a:r>
            <a:endParaRPr sz="340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sz="5175" spc="-1447" baseline="-3220" dirty="0">
                <a:solidFill>
                  <a:srgbClr val="1D1D1B"/>
                </a:solidFill>
                <a:latin typeface="Calibri"/>
                <a:cs typeface="Calibri"/>
              </a:rPr>
              <a:t>€</a:t>
            </a:r>
            <a:endParaRPr sz="5175" baseline="-322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sz="8700" spc="832" baseline="-16762" dirty="0">
                <a:solidFill>
                  <a:srgbClr val="1D1D1B"/>
                </a:solidFill>
                <a:latin typeface="Calibri"/>
                <a:cs typeface="Calibri"/>
              </a:rPr>
              <a:t>€</a:t>
            </a:r>
            <a:r>
              <a:rPr sz="8700" spc="644" baseline="-16762" dirty="0">
                <a:solidFill>
                  <a:srgbClr val="1D1D1B"/>
                </a:solidFill>
                <a:latin typeface="Calibri"/>
                <a:cs typeface="Calibri"/>
              </a:rPr>
              <a:t> </a:t>
            </a:r>
            <a:r>
              <a:rPr sz="3450" spc="-425" dirty="0">
                <a:solidFill>
                  <a:srgbClr val="1D1D1B"/>
                </a:solidFill>
                <a:latin typeface="Calibri"/>
                <a:cs typeface="Calibri"/>
              </a:rPr>
              <a:t>+</a:t>
            </a:r>
            <a:endParaRPr sz="345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sz="3450" spc="-350" dirty="0">
                <a:solidFill>
                  <a:srgbClr val="1D1D1B"/>
                </a:solidFill>
                <a:latin typeface="Calibri"/>
                <a:cs typeface="Calibri"/>
              </a:rPr>
              <a:t>+</a:t>
            </a:r>
            <a:endParaRPr sz="3450">
              <a:latin typeface="Calibri"/>
              <a:cs typeface="Calibri"/>
            </a:endParaRPr>
          </a:p>
        </p:txBody>
      </p:sp>
      <p:sp>
        <p:nvSpPr>
          <p:cNvPr id="8" name="object 8"/>
          <p:cNvSpPr txBox="1">
            <a:spLocks noGrp="1"/>
          </p:cNvSpPr>
          <p:nvPr>
            <p:ph type="title" idx="4294967295"/>
          </p:nvPr>
        </p:nvSpPr>
        <p:spPr>
          <a:xfrm>
            <a:off x="4011162" y="1624951"/>
            <a:ext cx="14651488" cy="650178"/>
          </a:xfrm>
          <a:prstGeom prst="rect">
            <a:avLst/>
          </a:prstGeom>
        </p:spPr>
        <p:txBody>
          <a:bodyPr vert="horz" wrap="square" lIns="0" tIns="11430" rIns="0" bIns="0" rtlCol="0">
            <a:spAutoFit/>
          </a:bodyPr>
          <a:lstStyle/>
          <a:p>
            <a:pPr marL="12700">
              <a:lnSpc>
                <a:spcPct val="100000"/>
              </a:lnSpc>
              <a:spcBef>
                <a:spcPts val="90"/>
              </a:spcBef>
            </a:pPr>
            <a:r>
              <a:rPr lang="en-US" sz="4150" b="1" spc="-150" dirty="0">
                <a:solidFill>
                  <a:srgbClr val="000000"/>
                </a:solidFill>
              </a:rPr>
              <a:t>JOBS IN CYBERSECURITY ARE JOBS OF THE </a:t>
            </a:r>
            <a:r>
              <a:rPr lang="en-US" sz="4150" b="1" u="sng" spc="-150" dirty="0">
                <a:solidFill>
                  <a:srgbClr val="000000"/>
                </a:solidFill>
              </a:rPr>
              <a:t>FUTURE</a:t>
            </a:r>
            <a:r>
              <a:rPr lang="en-US" sz="4150" b="1" spc="-150" dirty="0">
                <a:solidFill>
                  <a:srgbClr val="000000"/>
                </a:solidFill>
              </a:rPr>
              <a:t> AND </a:t>
            </a:r>
            <a:r>
              <a:rPr lang="en-US" sz="4150" b="1" u="sng" spc="-150" dirty="0">
                <a:solidFill>
                  <a:srgbClr val="000000"/>
                </a:solidFill>
              </a:rPr>
              <a:t>EXCITING</a:t>
            </a:r>
            <a:r>
              <a:rPr lang="en-US" sz="4150" b="1" spc="-150" dirty="0">
                <a:solidFill>
                  <a:srgbClr val="000000"/>
                </a:solidFill>
              </a:rPr>
              <a:t>!</a:t>
            </a:r>
            <a:endParaRPr lang="fr-FR" sz="4150" b="1" spc="-15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980"/>
              </a:spcBef>
            </a:pPr>
            <a:r>
              <a:rPr lang="en-US" sz="4150" b="1" spc="-150" dirty="0">
                <a:latin typeface="Calibri"/>
                <a:cs typeface="Calibri"/>
              </a:rPr>
              <a:t>DEVELOP YOUR </a:t>
            </a:r>
            <a:r>
              <a:rPr lang="en-US" sz="4150" b="1" u="sng" spc="-150" dirty="0">
                <a:latin typeface="Calibri"/>
                <a:cs typeface="Calibri"/>
              </a:rPr>
              <a:t>CRITICAL THINKING SKILLS </a:t>
            </a:r>
            <a:r>
              <a:rPr lang="en-US" sz="4150" b="1" spc="-150" dirty="0">
                <a:latin typeface="Calibri"/>
                <a:cs typeface="Calibri"/>
              </a:rPr>
              <a:t>TO AVOID THE DANGERS OF TECHNOLOGY!</a:t>
            </a:r>
          </a:p>
          <a:p>
            <a:pPr algn="ctr">
              <a:lnSpc>
                <a:spcPct val="100000"/>
              </a:lnSpc>
              <a:spcBef>
                <a:spcPts val="980"/>
              </a:spcBef>
            </a:pPr>
            <a:r>
              <a:rPr lang="en-US" sz="4150" b="1" spc="-150" dirty="0">
                <a:latin typeface="Calibri"/>
                <a:cs typeface="Calibri"/>
              </a:rPr>
              <a:t>IF IT'S </a:t>
            </a:r>
            <a:r>
              <a:rPr lang="en-US" sz="4150" b="1" u="sng" spc="-150" dirty="0">
                <a:latin typeface="Calibri"/>
                <a:cs typeface="Calibri"/>
              </a:rPr>
              <a:t>TOO GOOD TO BE TRUE</a:t>
            </a:r>
            <a:r>
              <a:rPr lang="en-US" sz="4150" b="1" spc="-150" dirty="0">
                <a:latin typeface="Calibri"/>
                <a:cs typeface="Calibri"/>
              </a:rPr>
              <a:t>, IT CERTAINLY IS!</a:t>
            </a:r>
          </a:p>
          <a:p>
            <a:pPr algn="ctr">
              <a:lnSpc>
                <a:spcPct val="100000"/>
              </a:lnSpc>
              <a:spcBef>
                <a:spcPts val="980"/>
              </a:spcBef>
            </a:pPr>
            <a:r>
              <a:rPr lang="fr-FR" sz="4150" b="1" u="sng" spc="-150" dirty="0">
                <a:uFill>
                  <a:solidFill>
                    <a:srgbClr val="000000"/>
                  </a:solidFill>
                </a:uFill>
                <a:latin typeface="Calibri"/>
                <a:cs typeface="Calibri"/>
              </a:rPr>
              <a:t>REPORTING </a:t>
            </a:r>
            <a:r>
              <a:rPr lang="fr-FR" sz="4150" b="1" spc="-150" dirty="0">
                <a:uFill>
                  <a:solidFill>
                    <a:srgbClr val="000000"/>
                  </a:solidFill>
                </a:uFill>
                <a:latin typeface="Calibri"/>
                <a:cs typeface="Calibri"/>
              </a:rPr>
              <a:t>SCAMS IS ESSENTIAL!</a:t>
            </a:r>
          </a:p>
          <a:p>
            <a:pPr algn="ctr">
              <a:lnSpc>
                <a:spcPct val="100000"/>
              </a:lnSpc>
              <a:spcBef>
                <a:spcPts val="980"/>
              </a:spcBef>
            </a:pPr>
            <a:r>
              <a:rPr lang="en-US" sz="4150" b="1" spc="-150" dirty="0">
                <a:latin typeface="Calibri"/>
                <a:cs typeface="Calibri"/>
              </a:rPr>
              <a:t>IT IS BETTER TO HAVE </a:t>
            </a:r>
            <a:r>
              <a:rPr lang="en-US" sz="4150" b="1" u="sng" spc="-150" dirty="0">
                <a:latin typeface="Calibri"/>
                <a:cs typeface="Calibri"/>
              </a:rPr>
              <a:t>SEVERAL PASSWORDS</a:t>
            </a:r>
            <a:r>
              <a:rPr lang="en-US" sz="4150" b="1" spc="-150" dirty="0">
                <a:latin typeface="Calibri"/>
                <a:cs typeface="Calibri"/>
              </a:rPr>
              <a:t>, AS ONE HAS SEVERAL KEYS!</a:t>
            </a:r>
          </a:p>
          <a:p>
            <a:pPr algn="ctr">
              <a:lnSpc>
                <a:spcPct val="100000"/>
              </a:lnSpc>
              <a:spcBef>
                <a:spcPts val="980"/>
              </a:spcBef>
            </a:pPr>
            <a:r>
              <a:rPr lang="en-US" sz="4150" b="1" spc="-150" dirty="0">
                <a:latin typeface="Calibri"/>
                <a:cs typeface="Calibri"/>
              </a:rPr>
              <a:t>FOR THE MOST IMPORTANT ACCOUNTS, </a:t>
            </a:r>
            <a:r>
              <a:rPr lang="en-US" sz="4150" b="1" u="sng" spc="-150" dirty="0">
                <a:latin typeface="Calibri"/>
                <a:cs typeface="Calibri"/>
              </a:rPr>
              <a:t>DOUBLE AUTHENTICATION </a:t>
            </a:r>
            <a:r>
              <a:rPr lang="en-US" sz="4150" b="1" spc="-150" dirty="0">
                <a:latin typeface="Calibri"/>
                <a:cs typeface="Calibri"/>
              </a:rPr>
              <a:t>IS REQUIRED!</a:t>
            </a:r>
            <a:endParaRPr lang="fr-FR" sz="4150" b="1" spc="-150" dirty="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a:p>
          </p:txBody>
        </p:sp>
      </p:grpSp>
      <p:sp>
        <p:nvSpPr>
          <p:cNvPr id="6" name="object 6"/>
          <p:cNvSpPr txBox="1"/>
          <p:nvPr/>
        </p:nvSpPr>
        <p:spPr>
          <a:xfrm>
            <a:off x="845912" y="7812461"/>
            <a:ext cx="16597538" cy="2585323"/>
          </a:xfrm>
          <a:prstGeom prst="rect">
            <a:avLst/>
          </a:prstGeom>
        </p:spPr>
        <p:txBody>
          <a:bodyPr vert="horz" wrap="square" lIns="0" tIns="180340" rIns="0" bIns="0" rtlCol="0">
            <a:spAutoFit/>
          </a:bodyPr>
          <a:lstStyle/>
          <a:p>
            <a:pPr marL="12700">
              <a:lnSpc>
                <a:spcPct val="100000"/>
              </a:lnSpc>
              <a:spcBef>
                <a:spcPts val="1420"/>
              </a:spcBef>
            </a:pPr>
            <a:r>
              <a:rPr sz="2050" b="1" spc="45" dirty="0">
                <a:solidFill>
                  <a:srgbClr val="231F20"/>
                </a:solidFill>
                <a:latin typeface="Calibri"/>
                <a:cs typeface="Calibri"/>
              </a:rPr>
              <a:t>Version</a:t>
            </a:r>
            <a:r>
              <a:rPr sz="2050" b="1" spc="-10" dirty="0">
                <a:solidFill>
                  <a:srgbClr val="231F20"/>
                </a:solidFill>
                <a:latin typeface="Calibri"/>
                <a:cs typeface="Calibri"/>
              </a:rPr>
              <a:t> </a:t>
            </a:r>
            <a:r>
              <a:rPr sz="2050" b="1" spc="65" dirty="0">
                <a:solidFill>
                  <a:srgbClr val="231F20"/>
                </a:solidFill>
                <a:latin typeface="Calibri"/>
                <a:cs typeface="Calibri"/>
              </a:rPr>
              <a:t>1.</a:t>
            </a:r>
            <a:r>
              <a:rPr lang="fr-FR" sz="2050" b="1" spc="65" dirty="0">
                <a:solidFill>
                  <a:srgbClr val="231F20"/>
                </a:solidFill>
                <a:latin typeface="Calibri"/>
                <a:cs typeface="Calibri"/>
              </a:rPr>
              <a:t>1</a:t>
            </a:r>
            <a:r>
              <a:rPr sz="2050" b="1" spc="-5" dirty="0">
                <a:solidFill>
                  <a:srgbClr val="231F20"/>
                </a:solidFill>
                <a:latin typeface="Calibri"/>
                <a:cs typeface="Calibri"/>
              </a:rPr>
              <a:t> </a:t>
            </a:r>
            <a:r>
              <a:rPr sz="2050" b="1" spc="135" dirty="0">
                <a:solidFill>
                  <a:srgbClr val="231F20"/>
                </a:solidFill>
                <a:latin typeface="Calibri"/>
                <a:cs typeface="Calibri"/>
              </a:rPr>
              <a:t>-</a:t>
            </a:r>
            <a:r>
              <a:rPr sz="2050" b="1" spc="-5" dirty="0">
                <a:solidFill>
                  <a:srgbClr val="231F20"/>
                </a:solidFill>
                <a:latin typeface="Calibri"/>
                <a:cs typeface="Calibri"/>
              </a:rPr>
              <a:t> </a:t>
            </a:r>
            <a:r>
              <a:rPr lang="en-US" sz="2050" b="1" spc="50" dirty="0">
                <a:solidFill>
                  <a:srgbClr val="231F20"/>
                </a:solidFill>
                <a:latin typeface="Calibri"/>
                <a:cs typeface="Calibri"/>
              </a:rPr>
              <a:t>October</a:t>
            </a:r>
            <a:r>
              <a:rPr sz="2050" b="1" spc="-5" dirty="0">
                <a:solidFill>
                  <a:srgbClr val="231F20"/>
                </a:solidFill>
                <a:latin typeface="Calibri"/>
                <a:cs typeface="Calibri"/>
              </a:rPr>
              <a:t> </a:t>
            </a:r>
            <a:r>
              <a:rPr sz="2050" b="1" spc="50" dirty="0">
                <a:solidFill>
                  <a:srgbClr val="231F20"/>
                </a:solidFill>
                <a:latin typeface="Calibri"/>
                <a:cs typeface="Calibri"/>
              </a:rPr>
              <a:t>2022</a:t>
            </a:r>
            <a:endParaRPr sz="2050" b="1" dirty="0">
              <a:latin typeface="Calibri"/>
              <a:cs typeface="Calibri"/>
            </a:endParaRPr>
          </a:p>
          <a:p>
            <a:pPr marL="12700">
              <a:lnSpc>
                <a:spcPct val="100000"/>
              </a:lnSpc>
              <a:spcBef>
                <a:spcPts val="1320"/>
              </a:spcBef>
            </a:pPr>
            <a:r>
              <a:rPr lang="en-US" sz="2050" spc="65" dirty="0">
                <a:solidFill>
                  <a:srgbClr val="231F20"/>
                </a:solidFill>
                <a:latin typeface="Calibri"/>
                <a:cs typeface="Calibri"/>
              </a:rPr>
              <a:t>This document was written by cybersecurity professionals and under the artistic direction of Claire Lacroix.</a:t>
            </a:r>
          </a:p>
          <a:p>
            <a:pPr marL="12700">
              <a:lnSpc>
                <a:spcPct val="100000"/>
              </a:lnSpc>
              <a:spcBef>
                <a:spcPts val="1320"/>
              </a:spcBef>
            </a:pPr>
            <a:r>
              <a:rPr lang="en-US" sz="2050" spc="65" dirty="0">
                <a:solidFill>
                  <a:srgbClr val="231F20"/>
                </a:solidFill>
                <a:latin typeface="Calibri"/>
                <a:cs typeface="Calibri"/>
              </a:rPr>
              <a:t>This document is made available under license </a:t>
            </a:r>
            <a:r>
              <a:rPr sz="2050" u="sng" dirty="0">
                <a:solidFill>
                  <a:srgbClr val="205E9E"/>
                </a:solidFill>
                <a:uFill>
                  <a:solidFill>
                    <a:srgbClr val="205E9E"/>
                  </a:solidFill>
                </a:uFill>
                <a:latin typeface="Calibri"/>
                <a:cs typeface="Calibri"/>
                <a:hlinkClick r:id="rId3"/>
              </a:rPr>
              <a:t>Creative</a:t>
            </a:r>
            <a:r>
              <a:rPr sz="2050" u="sng" spc="5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Commons</a:t>
            </a:r>
            <a:r>
              <a:rPr sz="2050" u="sng" spc="4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Attribution</a:t>
            </a:r>
            <a:r>
              <a:rPr sz="2050" u="sng" spc="50" dirty="0">
                <a:solidFill>
                  <a:srgbClr val="205E9E"/>
                </a:solidFill>
                <a:uFill>
                  <a:solidFill>
                    <a:srgbClr val="205E9E"/>
                  </a:solidFill>
                </a:uFill>
                <a:latin typeface="Calibri"/>
                <a:cs typeface="Calibri"/>
                <a:hlinkClick r:id="rId3"/>
              </a:rPr>
              <a:t> </a:t>
            </a:r>
            <a:r>
              <a:rPr sz="2050" u="sng" spc="55" dirty="0">
                <a:solidFill>
                  <a:srgbClr val="205E9E"/>
                </a:solidFill>
                <a:uFill>
                  <a:solidFill>
                    <a:srgbClr val="205E9E"/>
                  </a:solidFill>
                </a:uFill>
                <a:latin typeface="Calibri"/>
                <a:cs typeface="Calibri"/>
                <a:hlinkClick r:id="rId3"/>
              </a:rPr>
              <a:t>4.0</a:t>
            </a:r>
            <a:r>
              <a:rPr sz="2050" u="sng" spc="5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International</a:t>
            </a:r>
            <a:r>
              <a:rPr sz="2050" u="sng" spc="50" dirty="0">
                <a:solidFill>
                  <a:srgbClr val="205E9E"/>
                </a:solidFill>
                <a:uFill>
                  <a:solidFill>
                    <a:srgbClr val="205E9E"/>
                  </a:solidFill>
                </a:uFill>
                <a:latin typeface="Calibri"/>
                <a:cs typeface="Calibri"/>
                <a:hlinkClick r:id="rId3"/>
              </a:rPr>
              <a:t> </a:t>
            </a:r>
            <a:r>
              <a:rPr sz="2050" u="sng" spc="70" dirty="0">
                <a:solidFill>
                  <a:srgbClr val="205E9E"/>
                </a:solidFill>
                <a:uFill>
                  <a:solidFill>
                    <a:srgbClr val="205E9E"/>
                  </a:solidFill>
                </a:uFill>
                <a:latin typeface="Calibri"/>
                <a:cs typeface="Calibri"/>
                <a:hlinkClick r:id="rId3"/>
              </a:rPr>
              <a:t>–</a:t>
            </a:r>
            <a:r>
              <a:rPr sz="2050" u="sng" spc="40" dirty="0">
                <a:solidFill>
                  <a:srgbClr val="205E9E"/>
                </a:solidFill>
                <a:uFill>
                  <a:solidFill>
                    <a:srgbClr val="205E9E"/>
                  </a:solidFill>
                </a:uFill>
                <a:latin typeface="Calibri"/>
                <a:cs typeface="Calibri"/>
                <a:hlinkClick r:id="rId3"/>
              </a:rPr>
              <a:t> </a:t>
            </a:r>
            <a:r>
              <a:rPr sz="2050" u="sng" spc="114" dirty="0">
                <a:solidFill>
                  <a:srgbClr val="205E9E"/>
                </a:solidFill>
                <a:uFill>
                  <a:solidFill>
                    <a:srgbClr val="205E9E"/>
                  </a:solidFill>
                </a:uFill>
                <a:latin typeface="Calibri"/>
                <a:cs typeface="Calibri"/>
                <a:hlinkClick r:id="rId3"/>
              </a:rPr>
              <a:t>(CC</a:t>
            </a:r>
            <a:r>
              <a:rPr sz="2050" u="sng" spc="45"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BY</a:t>
            </a:r>
            <a:r>
              <a:rPr sz="2050" u="sng" spc="45" dirty="0">
                <a:solidFill>
                  <a:srgbClr val="205E9E"/>
                </a:solidFill>
                <a:uFill>
                  <a:solidFill>
                    <a:srgbClr val="205E9E"/>
                  </a:solidFill>
                </a:uFill>
                <a:latin typeface="Calibri"/>
                <a:cs typeface="Calibri"/>
                <a:hlinkClick r:id="rId3"/>
              </a:rPr>
              <a:t> </a:t>
            </a:r>
            <a:r>
              <a:rPr sz="2050" u="sng" spc="40" dirty="0">
                <a:solidFill>
                  <a:srgbClr val="205E9E"/>
                </a:solidFill>
                <a:uFill>
                  <a:solidFill>
                    <a:srgbClr val="205E9E"/>
                  </a:solidFill>
                </a:uFill>
                <a:latin typeface="Calibri"/>
                <a:cs typeface="Calibri"/>
                <a:hlinkClick r:id="rId3"/>
              </a:rPr>
              <a:t>4.0)</a:t>
            </a:r>
            <a:r>
              <a:rPr sz="2050" spc="40" dirty="0">
                <a:solidFill>
                  <a:srgbClr val="231F20"/>
                </a:solidFill>
                <a:latin typeface="Calibri"/>
                <a:cs typeface="Calibri"/>
              </a:rPr>
              <a:t>. </a:t>
            </a:r>
            <a:r>
              <a:rPr lang="en-US" sz="2050" spc="110" dirty="0">
                <a:solidFill>
                  <a:srgbClr val="231F20"/>
                </a:solidFill>
                <a:latin typeface="Calibri"/>
                <a:cs typeface="Calibri"/>
              </a:rPr>
              <a:t>It is available at the following URL: </a:t>
            </a:r>
            <a:r>
              <a:rPr lang="fr-FR" sz="2050" u="sng" spc="-10" dirty="0">
                <a:solidFill>
                  <a:srgbClr val="205E9E"/>
                </a:solidFill>
                <a:uFill>
                  <a:solidFill>
                    <a:srgbClr val="205E9E"/>
                  </a:solidFill>
                </a:uFill>
                <a:latin typeface="Calibri"/>
                <a:cs typeface="Calibri"/>
                <a:hlinkClick r:id="rId4"/>
              </a:rPr>
              <a:t>https://aka.ms/infoseckit</a:t>
            </a:r>
            <a:endParaRPr sz="2050" dirty="0">
              <a:latin typeface="Calibri"/>
              <a:cs typeface="Calibri"/>
            </a:endParaRPr>
          </a:p>
          <a:p>
            <a:pPr marL="12700" marR="5080">
              <a:lnSpc>
                <a:spcPts val="2260"/>
              </a:lnSpc>
              <a:spcBef>
                <a:spcPts val="1685"/>
              </a:spcBef>
            </a:pPr>
            <a:r>
              <a:rPr lang="fr-FR" sz="2050" dirty="0">
                <a:solidFill>
                  <a:srgbClr val="231F20"/>
                </a:solidFill>
                <a:latin typeface="Calibri"/>
                <a:cs typeface="Calibri"/>
              </a:rPr>
              <a:t>With the contribution of: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lang="fr-FR" sz="2050" spc="125" dirty="0">
                <a:solidFill>
                  <a:srgbClr val="231F20"/>
                </a:solidFill>
                <a:latin typeface="Calibri"/>
                <a:cs typeface="Calibri"/>
              </a:rPr>
              <a:t>, </a:t>
            </a:r>
            <a:r>
              <a:rPr lang="pt-BR" sz="2050" spc="125" dirty="0">
                <a:solidFill>
                  <a:srgbClr val="231F20"/>
                </a:solidFill>
                <a:latin typeface="Calibri"/>
                <a:cs typeface="Calibri"/>
              </a:rPr>
              <a:t>Sara Fialho Esposito and</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
        <p:nvSpPr>
          <p:cNvPr id="7" name="object 4">
            <a:extLst>
              <a:ext uri="{FF2B5EF4-FFF2-40B4-BE49-F238E27FC236}">
                <a16:creationId xmlns:a16="http://schemas.microsoft.com/office/drawing/2014/main" id="{D907539D-A005-4DEB-B826-CD9585F27336}"/>
              </a:ext>
            </a:extLst>
          </p:cNvPr>
          <p:cNvSpPr txBox="1">
            <a:spLocks/>
          </p:cNvSpPr>
          <p:nvPr/>
        </p:nvSpPr>
        <p:spPr>
          <a:xfrm>
            <a:off x="4669715" y="4492819"/>
            <a:ext cx="10764670" cy="2323713"/>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spcBef>
                <a:spcPts val="120"/>
              </a:spcBef>
            </a:pPr>
            <a:r>
              <a:rPr lang="fr-FR" sz="15000" b="1" spc="-150" dirty="0">
                <a:solidFill>
                  <a:schemeClr val="accent5">
                    <a:lumMod val="75000"/>
                  </a:schemeClr>
                </a:solidFill>
                <a:uFill>
                  <a:solidFill>
                    <a:srgbClr val="231F20"/>
                  </a:solidFill>
                </a:uFill>
              </a:rPr>
              <a:t>THANK YOU!</a:t>
            </a:r>
            <a:endParaRPr lang="fr-FR" sz="15000" b="1" spc="-150" dirty="0">
              <a:solidFill>
                <a:schemeClr val="accent5">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304800" y="1443110"/>
            <a:chExt cx="20104100" cy="9702800"/>
          </a:xfrm>
        </p:grpSpPr>
        <p:sp>
          <p:nvSpPr>
            <p:cNvPr id="3" name="object 3"/>
            <p:cNvSpPr/>
            <p:nvPr/>
          </p:nvSpPr>
          <p:spPr>
            <a:xfrm>
              <a:off x="-304800" y="1443110"/>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7" y="3812197"/>
            <a:ext cx="7170543" cy="4017638"/>
          </a:xfrm>
          <a:prstGeom prst="rect">
            <a:avLst/>
          </a:prstGeom>
        </p:spPr>
        <p:txBody>
          <a:bodyPr vert="horz" wrap="square" lIns="0" tIns="12065" rIns="0" bIns="0" rtlCol="0">
            <a:spAutoFit/>
          </a:bodyPr>
          <a:lstStyle/>
          <a:p>
            <a:pPr marL="12700" algn="ctr">
              <a:lnSpc>
                <a:spcPts val="7230"/>
              </a:lnSpc>
              <a:spcBef>
                <a:spcPts val="95"/>
              </a:spcBef>
            </a:pPr>
            <a:r>
              <a:rPr lang="fr-FR" sz="6550" b="1" u="sng" spc="-150" dirty="0">
                <a:solidFill>
                  <a:srgbClr val="1D1D1B"/>
                </a:solidFill>
                <a:uFill>
                  <a:solidFill>
                    <a:srgbClr val="1D1D1B"/>
                  </a:solidFill>
                </a:uFill>
                <a:latin typeface="Calibri"/>
                <a:cs typeface="Calibri"/>
              </a:rPr>
              <a:t>ACTIVITY 1</a:t>
            </a:r>
            <a:endParaRPr lang="fr-FR" sz="6550" b="1" spc="-150" dirty="0">
              <a:latin typeface="Calibri"/>
              <a:cs typeface="Calibri"/>
            </a:endParaRPr>
          </a:p>
          <a:p>
            <a:pPr marL="12700" marR="18415" algn="ctr">
              <a:lnSpc>
                <a:spcPts val="10890"/>
              </a:lnSpc>
              <a:spcBef>
                <a:spcPts val="1110"/>
              </a:spcBef>
            </a:pPr>
            <a:r>
              <a:rPr lang="fr-FR" sz="10450" b="1" spc="-150" dirty="0">
                <a:solidFill>
                  <a:srgbClr val="1D1D1B"/>
                </a:solidFill>
                <a:latin typeface="Calibri"/>
                <a:cs typeface="Calibri"/>
              </a:rPr>
              <a:t>    CYBER </a:t>
            </a:r>
          </a:p>
          <a:p>
            <a:pPr marL="12700" marR="18415" algn="ctr">
              <a:lnSpc>
                <a:spcPts val="10890"/>
              </a:lnSpc>
              <a:spcBef>
                <a:spcPts val="1110"/>
              </a:spcBef>
            </a:pPr>
            <a:r>
              <a:rPr lang="fr-FR" sz="10450" b="1" spc="-150" dirty="0">
                <a:solidFill>
                  <a:srgbClr val="1D1D1B"/>
                </a:solidFill>
                <a:latin typeface="Calibri"/>
                <a:cs typeface="Calibri"/>
              </a:rPr>
              <a:t>GESTURES</a:t>
            </a:r>
            <a:endParaRPr lang="fr-FR" sz="10450" b="1" spc="-15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fr-FR" sz="11000" b="1" spc="-150" dirty="0">
                <a:solidFill>
                  <a:srgbClr val="1D1D1B"/>
                </a:solidFill>
                <a:latin typeface="Calibri"/>
                <a:cs typeface="Calibri"/>
              </a:rPr>
              <a:t>GOOD IDEA OR NOT?</a:t>
            </a:r>
            <a:endParaRPr lang="fr-FR" sz="11000" b="1" spc="-15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GB" sz="3700" spc="-50" dirty="0">
                <a:solidFill>
                  <a:srgbClr val="231F20"/>
                </a:solidFill>
              </a:rPr>
              <a:t>Do you think that a good password can be </a:t>
            </a:r>
            <a:r>
              <a:rPr lang="en-GB" sz="3700" b="1" spc="-50" dirty="0">
                <a:solidFill>
                  <a:srgbClr val="231F20"/>
                </a:solidFill>
              </a:rPr>
              <a:t>used for several services</a:t>
            </a:r>
            <a:r>
              <a:rPr lang="en-GB" sz="3700" spc="-50" dirty="0">
                <a:solidFill>
                  <a:srgbClr val="231F20"/>
                </a:solidFill>
              </a:rPr>
              <a:t> (mailboxes, social networks, bank, e-commerce sites, administrations...)?</a:t>
            </a:r>
            <a:endParaRPr lang="en-GB" sz="370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lang="en-GB" sz="12375" spc="-547" baseline="-11111" dirty="0">
                <a:solidFill>
                  <a:srgbClr val="FFB542"/>
                </a:solidFill>
                <a:latin typeface="Calibri"/>
                <a:cs typeface="Calibri"/>
              </a:rPr>
              <a:t> </a:t>
            </a:r>
            <a:r>
              <a:rPr lang="en-GB" sz="3700" spc="65" dirty="0">
                <a:solidFill>
                  <a:srgbClr val="231F20"/>
                </a:solidFill>
                <a:latin typeface="Calibri"/>
                <a:cs typeface="Calibri"/>
              </a:rPr>
              <a:t>Yes,</a:t>
            </a:r>
            <a:r>
              <a:rPr lang="en-GB" sz="3700" spc="5" dirty="0">
                <a:solidFill>
                  <a:srgbClr val="231F20"/>
                </a:solidFill>
                <a:latin typeface="Calibri"/>
                <a:cs typeface="Calibri"/>
              </a:rPr>
              <a:t> </a:t>
            </a:r>
            <a:r>
              <a:rPr lang="en-GB" sz="3700" spc="50" dirty="0">
                <a:solidFill>
                  <a:srgbClr val="231F20"/>
                </a:solidFill>
                <a:latin typeface="Calibri"/>
                <a:cs typeface="Calibri"/>
              </a:rPr>
              <a:t>when the services have nothing to do with each other</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lang="nl-NL" sz="3700" spc="65" dirty="0">
                <a:solidFill>
                  <a:srgbClr val="231F20"/>
                </a:solidFill>
                <a:latin typeface="Calibri"/>
                <a:cs typeface="Calibri"/>
              </a:rPr>
              <a:t>Yes</a:t>
            </a:r>
            <a:r>
              <a:rPr sz="3700" spc="65" dirty="0">
                <a:solidFill>
                  <a:srgbClr val="231F20"/>
                </a:solidFill>
                <a:latin typeface="Calibri"/>
                <a:cs typeface="Calibri"/>
              </a:rPr>
              <a:t>,</a:t>
            </a:r>
            <a:r>
              <a:rPr sz="3700" spc="35" dirty="0">
                <a:solidFill>
                  <a:srgbClr val="231F20"/>
                </a:solidFill>
                <a:latin typeface="Calibri"/>
                <a:cs typeface="Calibri"/>
              </a:rPr>
              <a:t> </a:t>
            </a:r>
            <a:r>
              <a:rPr lang="nl-NL" sz="3700" spc="110" dirty="0">
                <a:solidFill>
                  <a:srgbClr val="231F20"/>
                </a:solidFill>
                <a:latin typeface="Calibri"/>
                <a:cs typeface="Calibri"/>
              </a:rPr>
              <a:t>but</a:t>
            </a:r>
            <a:r>
              <a:rPr sz="3700" spc="30" dirty="0">
                <a:solidFill>
                  <a:srgbClr val="231F20"/>
                </a:solidFill>
                <a:latin typeface="Calibri"/>
                <a:cs typeface="Calibri"/>
              </a:rPr>
              <a:t> </a:t>
            </a:r>
            <a:r>
              <a:rPr lang="en-GB" sz="3700" spc="30" dirty="0">
                <a:solidFill>
                  <a:srgbClr val="231F20"/>
                </a:solidFill>
                <a:latin typeface="Calibri"/>
                <a:cs typeface="Calibri"/>
              </a:rPr>
              <a:t>only if the password contains special characters  </a:t>
            </a:r>
            <a:endParaRPr lang="en-GB"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B542"/>
                </a:solidFill>
                <a:latin typeface="Calibri"/>
                <a:cs typeface="Calibri"/>
              </a:rPr>
              <a:t>C</a:t>
            </a:r>
            <a:r>
              <a:rPr sz="12375" spc="-509" baseline="-11111" dirty="0">
                <a:solidFill>
                  <a:srgbClr val="FFB542"/>
                </a:solidFill>
                <a:latin typeface="Calibri"/>
                <a:cs typeface="Calibri"/>
              </a:rPr>
              <a:t> </a:t>
            </a:r>
            <a:r>
              <a:rPr lang="nl-NL" sz="3700" spc="65" dirty="0">
                <a:solidFill>
                  <a:srgbClr val="231F20"/>
                </a:solidFill>
                <a:latin typeface="Calibri"/>
                <a:cs typeface="Calibri"/>
              </a:rPr>
              <a:t>No</a:t>
            </a:r>
            <a:r>
              <a:rPr sz="3700" spc="65" dirty="0">
                <a:solidFill>
                  <a:srgbClr val="231F20"/>
                </a:solidFill>
                <a:latin typeface="Calibri"/>
                <a:cs typeface="Calibri"/>
              </a:rPr>
              <a:t>,</a:t>
            </a:r>
            <a:r>
              <a:rPr sz="3700" spc="15" dirty="0">
                <a:solidFill>
                  <a:srgbClr val="231F20"/>
                </a:solidFill>
                <a:latin typeface="Calibri"/>
                <a:cs typeface="Calibri"/>
              </a:rPr>
              <a:t> </a:t>
            </a:r>
            <a:r>
              <a:rPr lang="en-US" sz="3700" spc="65" dirty="0">
                <a:solidFill>
                  <a:srgbClr val="231F20"/>
                </a:solidFill>
                <a:latin typeface="Calibri"/>
                <a:cs typeface="Calibri"/>
              </a:rPr>
              <a:t>each</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lang="nl-NL" sz="3700" dirty="0">
                <a:solidFill>
                  <a:srgbClr val="231F20"/>
                </a:solidFill>
                <a:latin typeface="Calibri"/>
                <a:cs typeface="Calibri"/>
              </a:rPr>
              <a:t>must have a different password</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GB" sz="3700" spc="-50" dirty="0">
                <a:solidFill>
                  <a:srgbClr val="231F20"/>
                </a:solidFill>
              </a:rPr>
              <a:t>Do you think that a good password can be </a:t>
            </a:r>
            <a:r>
              <a:rPr lang="en-GB" sz="3700" b="1" spc="-50" dirty="0">
                <a:solidFill>
                  <a:srgbClr val="231F20"/>
                </a:solidFill>
              </a:rPr>
              <a:t>used for several services</a:t>
            </a:r>
            <a:r>
              <a:rPr lang="en-GB" sz="3700" spc="-50" dirty="0">
                <a:solidFill>
                  <a:srgbClr val="231F20"/>
                </a:solidFill>
              </a:rPr>
              <a:t> (mailboxes, social networks, bank, e-commerce sites, administrations...)?</a:t>
            </a:r>
            <a:endParaRPr lang="en-GB" sz="370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lang="en-GB" sz="12375" spc="-547" baseline="-11111" dirty="0">
                <a:solidFill>
                  <a:srgbClr val="FFB542"/>
                </a:solidFill>
                <a:latin typeface="Calibri"/>
                <a:cs typeface="Calibri"/>
              </a:rPr>
              <a:t> </a:t>
            </a:r>
            <a:r>
              <a:rPr lang="en-GB" sz="3700" spc="65" dirty="0">
                <a:solidFill>
                  <a:srgbClr val="231F20"/>
                </a:solidFill>
                <a:latin typeface="Calibri"/>
                <a:cs typeface="Calibri"/>
              </a:rPr>
              <a:t>Yes,</a:t>
            </a:r>
            <a:r>
              <a:rPr lang="en-GB" sz="3700" spc="5" dirty="0">
                <a:solidFill>
                  <a:srgbClr val="231F20"/>
                </a:solidFill>
                <a:latin typeface="Calibri"/>
                <a:cs typeface="Calibri"/>
              </a:rPr>
              <a:t> </a:t>
            </a:r>
            <a:r>
              <a:rPr lang="en-GB" sz="3700" spc="50" dirty="0">
                <a:solidFill>
                  <a:srgbClr val="231F20"/>
                </a:solidFill>
                <a:latin typeface="Calibri"/>
                <a:cs typeface="Calibri"/>
              </a:rPr>
              <a:t>when the services have nothing to do with each other</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lang="nl-NL" sz="3700" spc="65" dirty="0">
                <a:solidFill>
                  <a:srgbClr val="231F20"/>
                </a:solidFill>
                <a:latin typeface="Calibri"/>
                <a:cs typeface="Calibri"/>
              </a:rPr>
              <a:t>Yes</a:t>
            </a:r>
            <a:r>
              <a:rPr sz="3700" spc="65" dirty="0">
                <a:solidFill>
                  <a:srgbClr val="231F20"/>
                </a:solidFill>
                <a:latin typeface="Calibri"/>
                <a:cs typeface="Calibri"/>
              </a:rPr>
              <a:t>,</a:t>
            </a:r>
            <a:r>
              <a:rPr sz="3700" spc="35" dirty="0">
                <a:solidFill>
                  <a:srgbClr val="231F20"/>
                </a:solidFill>
                <a:latin typeface="Calibri"/>
                <a:cs typeface="Calibri"/>
              </a:rPr>
              <a:t> </a:t>
            </a:r>
            <a:r>
              <a:rPr lang="nl-NL" sz="3700" spc="110" dirty="0">
                <a:solidFill>
                  <a:srgbClr val="231F20"/>
                </a:solidFill>
                <a:latin typeface="Calibri"/>
                <a:cs typeface="Calibri"/>
              </a:rPr>
              <a:t>but</a:t>
            </a:r>
            <a:r>
              <a:rPr sz="3700" spc="30" dirty="0">
                <a:solidFill>
                  <a:srgbClr val="231F20"/>
                </a:solidFill>
                <a:latin typeface="Calibri"/>
                <a:cs typeface="Calibri"/>
              </a:rPr>
              <a:t> </a:t>
            </a:r>
            <a:r>
              <a:rPr lang="en-US" sz="3700" spc="30" dirty="0">
                <a:solidFill>
                  <a:srgbClr val="231F20"/>
                </a:solidFill>
                <a:latin typeface="Calibri"/>
                <a:cs typeface="Calibri"/>
              </a:rPr>
              <a:t>only if the password contains special characters  </a:t>
            </a:r>
            <a:endParaRPr lang="en-US"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chemeClr val="bg1"/>
                </a:solidFill>
                <a:latin typeface="Calibri"/>
                <a:cs typeface="Calibri"/>
              </a:rPr>
              <a:t>C</a:t>
            </a:r>
            <a:r>
              <a:rPr sz="12375" spc="-509" baseline="-11111" dirty="0">
                <a:solidFill>
                  <a:srgbClr val="FFB542"/>
                </a:solidFill>
                <a:latin typeface="Calibri"/>
                <a:cs typeface="Calibri"/>
              </a:rPr>
              <a:t> </a:t>
            </a:r>
            <a:r>
              <a:rPr lang="nl-NL" sz="3700" spc="65" dirty="0">
                <a:solidFill>
                  <a:srgbClr val="231F20"/>
                </a:solidFill>
                <a:latin typeface="Calibri"/>
                <a:cs typeface="Calibri"/>
              </a:rPr>
              <a:t>No</a:t>
            </a:r>
            <a:r>
              <a:rPr sz="3700" spc="65" dirty="0">
                <a:solidFill>
                  <a:srgbClr val="231F20"/>
                </a:solidFill>
                <a:latin typeface="Calibri"/>
                <a:cs typeface="Calibri"/>
              </a:rPr>
              <a:t>,</a:t>
            </a:r>
            <a:r>
              <a:rPr sz="3700" spc="15" dirty="0">
                <a:solidFill>
                  <a:srgbClr val="231F20"/>
                </a:solidFill>
                <a:latin typeface="Calibri"/>
                <a:cs typeface="Calibri"/>
              </a:rPr>
              <a:t> </a:t>
            </a:r>
            <a:r>
              <a:rPr lang="en-US" sz="3700" spc="65" dirty="0">
                <a:solidFill>
                  <a:srgbClr val="231F20"/>
                </a:solidFill>
                <a:latin typeface="Calibri"/>
                <a:cs typeface="Calibri"/>
              </a:rPr>
              <a:t>each</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lang="nl-NL" sz="3700" dirty="0">
                <a:solidFill>
                  <a:srgbClr val="231F20"/>
                </a:solidFill>
                <a:latin typeface="Calibri"/>
                <a:cs typeface="Calibri"/>
              </a:rPr>
              <a:t>must have a different password</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grpSp>
        <p:nvGrpSpPr>
          <p:cNvPr id="7" name="object 6">
            <a:extLst>
              <a:ext uri="{FF2B5EF4-FFF2-40B4-BE49-F238E27FC236}">
                <a16:creationId xmlns:a16="http://schemas.microsoft.com/office/drawing/2014/main" id="{EB0F5AA4-0661-5D33-78E0-33761A152C64}"/>
              </a:ext>
            </a:extLst>
          </p:cNvPr>
          <p:cNvGrpSpPr/>
          <p:nvPr/>
        </p:nvGrpSpPr>
        <p:grpSpPr>
          <a:xfrm>
            <a:off x="14512647" y="9433445"/>
            <a:ext cx="622300" cy="766445"/>
            <a:chOff x="14512647" y="9433445"/>
            <a:chExt cx="622300" cy="766445"/>
          </a:xfrm>
        </p:grpSpPr>
        <p:sp>
          <p:nvSpPr>
            <p:cNvPr id="8" name="object 7">
              <a:extLst>
                <a:ext uri="{FF2B5EF4-FFF2-40B4-BE49-F238E27FC236}">
                  <a16:creationId xmlns:a16="http://schemas.microsoft.com/office/drawing/2014/main" id="{C2D22443-66C3-CBF3-3B8F-E9E501AC6926}"/>
                </a:ext>
              </a:extLst>
            </p:cNvPr>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8">
              <a:extLst>
                <a:ext uri="{FF2B5EF4-FFF2-40B4-BE49-F238E27FC236}">
                  <a16:creationId xmlns:a16="http://schemas.microsoft.com/office/drawing/2014/main" id="{3CFC7B62-8D9B-C90E-6713-D8AF69CF9299}"/>
                </a:ext>
              </a:extLst>
            </p:cNvPr>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70465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sz="12375" b="1" spc="-540" baseline="-11111" dirty="0">
                <a:solidFill>
                  <a:srgbClr val="FFB542"/>
                </a:solidFill>
                <a:latin typeface="Calibri"/>
                <a:cs typeface="Calibri"/>
              </a:rPr>
              <a:t>B</a:t>
            </a:r>
            <a:r>
              <a:rPr lang="nl-NL" sz="12375" b="1" spc="-540" baseline="-11111" dirty="0">
                <a:solidFill>
                  <a:srgbClr val="FFB542"/>
                </a:solidFill>
                <a:latin typeface="Calibri"/>
                <a:cs typeface="Calibri"/>
              </a:rPr>
              <a:t> </a:t>
            </a:r>
            <a:r>
              <a:rPr lang="en-GB" sz="3700" b="1" spc="110" baseline="-11111" dirty="0">
                <a:solidFill>
                  <a:srgbClr val="231F20"/>
                </a:solidFill>
                <a:latin typeface="Calibri"/>
                <a:cs typeface="Calibri"/>
              </a:rPr>
              <a:t> </a:t>
            </a:r>
            <a:r>
              <a:rPr lang="en-GB" sz="3700" spc="110" dirty="0">
                <a:solidFill>
                  <a:srgbClr val="231F20"/>
                </a:solidFill>
                <a:latin typeface="Calibri"/>
                <a:cs typeface="Calibri"/>
              </a:rPr>
              <a:t>Hesitate to pen the attachment but be reassured by the Instagram logo</a:t>
            </a:r>
          </a:p>
          <a:p>
            <a:pPr marR="68580" algn="r">
              <a:lnSpc>
                <a:spcPct val="150000"/>
              </a:lnSpc>
              <a:spcBef>
                <a:spcPts val="95"/>
              </a:spcBef>
            </a:pPr>
            <a:r>
              <a:rPr sz="12375" b="1" baseline="-11111" dirty="0">
                <a:solidFill>
                  <a:srgbClr val="FFB542"/>
                </a:solidFill>
                <a:latin typeface="Calibri"/>
                <a:cs typeface="Calibri"/>
              </a:rPr>
              <a:t>C</a:t>
            </a:r>
            <a:r>
              <a:rPr lang="en-GB" sz="12375" b="1" baseline="-11111" dirty="0">
                <a:solidFill>
                  <a:srgbClr val="FFB542"/>
                </a:solidFill>
                <a:latin typeface="Calibri"/>
                <a:cs typeface="Calibri"/>
              </a:rPr>
              <a:t> </a:t>
            </a:r>
            <a:r>
              <a:rPr lang="en-GB" sz="3700" dirty="0">
                <a:solidFill>
                  <a:schemeClr val="tx1"/>
                </a:solidFill>
                <a:latin typeface="Calibri"/>
                <a:cs typeface="Calibri"/>
              </a:rPr>
              <a:t>Do not open the attachment and you log in</a:t>
            </a:r>
          </a:p>
          <a:p>
            <a:pPr marR="74930" algn="r">
              <a:lnSpc>
                <a:spcPct val="150000"/>
              </a:lnSpc>
            </a:pPr>
            <a:r>
              <a:rPr lang="en-GB" sz="3700" dirty="0">
                <a:solidFill>
                  <a:schemeClr val="tx1"/>
                </a:solidFill>
                <a:latin typeface="Calibri"/>
                <a:cs typeface="Calibri"/>
              </a:rPr>
              <a:t>directly to your account</a:t>
            </a:r>
            <a:endParaRPr sz="3700" dirty="0">
              <a:solidFill>
                <a:schemeClr val="tx1"/>
              </a:solidFill>
              <a:latin typeface="Calibri"/>
              <a:cs typeface="Calibri"/>
            </a:endParaRP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3786"/>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GB" sz="3700" spc="-50" dirty="0">
                <a:solidFill>
                  <a:srgbClr val="231F20"/>
                </a:solidFill>
              </a:rPr>
              <a:t>You receive an email about the </a:t>
            </a:r>
            <a:r>
              <a:rPr lang="en-GB" sz="3700" b="1" spc="-50" dirty="0">
                <a:solidFill>
                  <a:srgbClr val="231F20"/>
                </a:solidFill>
              </a:rPr>
              <a:t>closure of your Instagram account</a:t>
            </a:r>
            <a:r>
              <a:rPr lang="en-GB" sz="3700" spc="-50" dirty="0">
                <a:solidFill>
                  <a:srgbClr val="231F20"/>
                </a:solidFill>
              </a:rPr>
              <a:t>. This email contains the Instagram logo and an attachment. You:</a:t>
            </a:r>
            <a:br>
              <a:rPr lang="en-GB" sz="3700" spc="-50" dirty="0">
                <a:solidFill>
                  <a:srgbClr val="231F20"/>
                </a:solidFill>
              </a:rPr>
            </a:br>
            <a:endParaRPr lang="en-GB" sz="3700" dirty="0"/>
          </a:p>
          <a:p>
            <a:pPr marR="68580" algn="r">
              <a:lnSpc>
                <a:spcPts val="9800"/>
              </a:lnSpc>
              <a:spcBef>
                <a:spcPts val="95"/>
              </a:spcBef>
            </a:pPr>
            <a:r>
              <a:rPr lang="en-GB" sz="12375" b="1" spc="-367" baseline="-11111" dirty="0">
                <a:solidFill>
                  <a:srgbClr val="FFB542"/>
                </a:solidFill>
                <a:latin typeface="Calibri" panose="020F0502020204030204" pitchFamily="34" charset="0"/>
                <a:cs typeface="Calibri" panose="020F0502020204030204" pitchFamily="34" charset="0"/>
              </a:rPr>
              <a:t>A </a:t>
            </a:r>
            <a:r>
              <a:rPr lang="en-GB" sz="3700" spc="110" dirty="0">
                <a:solidFill>
                  <a:srgbClr val="231F20"/>
                </a:solidFill>
                <a:latin typeface="Calibri"/>
                <a:cs typeface="Calibri"/>
              </a:rPr>
              <a:t>Open the attachment to learn more</a:t>
            </a:r>
            <a:br>
              <a:rPr lang="en-GB" sz="3700" dirty="0">
                <a:latin typeface="Calibri"/>
                <a:cs typeface="Calibri"/>
              </a:rPr>
            </a:br>
            <a:endParaRPr lang="en-GB" sz="370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FC000"/>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sz="12375" b="1" spc="-540" baseline="-11111" dirty="0">
                <a:solidFill>
                  <a:srgbClr val="FFB542"/>
                </a:solidFill>
                <a:latin typeface="Calibri"/>
                <a:cs typeface="Calibri"/>
              </a:rPr>
              <a:t>B</a:t>
            </a:r>
            <a:r>
              <a:rPr lang="nl-NL" sz="12375" b="1" spc="-540" baseline="-11111" dirty="0">
                <a:solidFill>
                  <a:srgbClr val="FFB542"/>
                </a:solidFill>
                <a:latin typeface="Calibri"/>
                <a:cs typeface="Calibri"/>
              </a:rPr>
              <a:t> </a:t>
            </a:r>
            <a:r>
              <a:rPr lang="en-GB" sz="3700" b="1" spc="110" baseline="-11111" dirty="0">
                <a:solidFill>
                  <a:srgbClr val="231F20"/>
                </a:solidFill>
                <a:latin typeface="Calibri"/>
                <a:cs typeface="Calibri"/>
              </a:rPr>
              <a:t> </a:t>
            </a:r>
            <a:r>
              <a:rPr lang="en-GB" sz="3700" spc="110" dirty="0">
                <a:solidFill>
                  <a:srgbClr val="231F20"/>
                </a:solidFill>
                <a:latin typeface="Calibri"/>
                <a:cs typeface="Calibri"/>
              </a:rPr>
              <a:t>Hesitate to pen the attachment but be reassured by the Instagram logo</a:t>
            </a:r>
          </a:p>
          <a:p>
            <a:pPr marR="68580" algn="r">
              <a:lnSpc>
                <a:spcPct val="150000"/>
              </a:lnSpc>
              <a:spcBef>
                <a:spcPts val="95"/>
              </a:spcBef>
            </a:pPr>
            <a:r>
              <a:rPr sz="12375" b="1" baseline="-11111" dirty="0">
                <a:solidFill>
                  <a:schemeClr val="bg1"/>
                </a:solidFill>
                <a:latin typeface="Calibri"/>
                <a:cs typeface="Calibri"/>
              </a:rPr>
              <a:t>C</a:t>
            </a:r>
            <a:r>
              <a:rPr lang="en-GB" sz="12375" b="1" baseline="-11111" dirty="0">
                <a:solidFill>
                  <a:srgbClr val="FFB542"/>
                </a:solidFill>
                <a:latin typeface="Calibri"/>
                <a:cs typeface="Calibri"/>
              </a:rPr>
              <a:t> </a:t>
            </a:r>
            <a:r>
              <a:rPr lang="en-GB" sz="3700" dirty="0">
                <a:solidFill>
                  <a:schemeClr val="tx1"/>
                </a:solidFill>
                <a:latin typeface="Calibri"/>
                <a:cs typeface="Calibri"/>
              </a:rPr>
              <a:t>Do not open the attachment and you log in</a:t>
            </a:r>
          </a:p>
          <a:p>
            <a:pPr marR="74930" algn="r">
              <a:lnSpc>
                <a:spcPct val="150000"/>
              </a:lnSpc>
            </a:pPr>
            <a:r>
              <a:rPr lang="en-GB" sz="3700" dirty="0">
                <a:solidFill>
                  <a:schemeClr val="tx1"/>
                </a:solidFill>
                <a:latin typeface="Calibri"/>
                <a:cs typeface="Calibri"/>
              </a:rPr>
              <a:t>directly to your account</a:t>
            </a: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7629"/>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GB" sz="3700" spc="-50" dirty="0">
                <a:solidFill>
                  <a:srgbClr val="231F20"/>
                </a:solidFill>
              </a:rPr>
              <a:t>You receive an email about the </a:t>
            </a:r>
            <a:r>
              <a:rPr lang="en-GB" sz="3700" b="1" spc="-50" dirty="0">
                <a:solidFill>
                  <a:srgbClr val="231F20"/>
                </a:solidFill>
              </a:rPr>
              <a:t>closure of your Instagram account</a:t>
            </a:r>
            <a:r>
              <a:rPr lang="en-GB" sz="3700" spc="-50" dirty="0">
                <a:solidFill>
                  <a:srgbClr val="231F20"/>
                </a:solidFill>
              </a:rPr>
              <a:t>. This email contains the Instagram logo and an attachment. You:</a:t>
            </a:r>
            <a:br>
              <a:rPr lang="en-GB" sz="3700" spc="-50" dirty="0">
                <a:solidFill>
                  <a:srgbClr val="231F20"/>
                </a:solidFill>
              </a:rPr>
            </a:br>
            <a:endParaRPr lang="en-GB" sz="3700" dirty="0"/>
          </a:p>
          <a:p>
            <a:pPr marR="68580" algn="r">
              <a:lnSpc>
                <a:spcPts val="9800"/>
              </a:lnSpc>
              <a:spcBef>
                <a:spcPts val="95"/>
              </a:spcBef>
            </a:pPr>
            <a:r>
              <a:rPr lang="en-GB" sz="12375" b="1" spc="-367" baseline="-11111" dirty="0">
                <a:solidFill>
                  <a:srgbClr val="FFB542"/>
                </a:solidFill>
                <a:latin typeface="Calibri" panose="020F0502020204030204" pitchFamily="34" charset="0"/>
                <a:cs typeface="Calibri" panose="020F0502020204030204" pitchFamily="34" charset="0"/>
              </a:rPr>
              <a:t>A </a:t>
            </a:r>
            <a:r>
              <a:rPr lang="en-GB" sz="3700" spc="110" dirty="0">
                <a:solidFill>
                  <a:srgbClr val="231F20"/>
                </a:solidFill>
                <a:latin typeface="Calibri"/>
                <a:cs typeface="Calibri"/>
              </a:rPr>
              <a:t>Open the attachment to learn more</a:t>
            </a:r>
            <a:br>
              <a:rPr lang="en-GB" sz="3700" dirty="0">
                <a:latin typeface="Calibri"/>
                <a:cs typeface="Calibri"/>
              </a:rPr>
            </a:br>
            <a:endParaRPr lang="en-GB" sz="370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grpSp>
        <p:nvGrpSpPr>
          <p:cNvPr id="5" name="object 6">
            <a:extLst>
              <a:ext uri="{FF2B5EF4-FFF2-40B4-BE49-F238E27FC236}">
                <a16:creationId xmlns:a16="http://schemas.microsoft.com/office/drawing/2014/main" id="{3CC3DDA6-0337-D6FA-06E5-361B2B06E7C2}"/>
              </a:ext>
            </a:extLst>
          </p:cNvPr>
          <p:cNvGrpSpPr/>
          <p:nvPr/>
        </p:nvGrpSpPr>
        <p:grpSpPr>
          <a:xfrm>
            <a:off x="14512647" y="9626369"/>
            <a:ext cx="622300" cy="766445"/>
            <a:chOff x="14512647" y="9626369"/>
            <a:chExt cx="622300" cy="766445"/>
          </a:xfrm>
        </p:grpSpPr>
        <p:sp>
          <p:nvSpPr>
            <p:cNvPr id="7" name="object 7">
              <a:extLst>
                <a:ext uri="{FF2B5EF4-FFF2-40B4-BE49-F238E27FC236}">
                  <a16:creationId xmlns:a16="http://schemas.microsoft.com/office/drawing/2014/main" id="{84861AF0-BE96-C504-26E6-686DF15764D4}"/>
                </a:ext>
              </a:extLst>
            </p:cNvPr>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a:extLst>
                <a:ext uri="{FF2B5EF4-FFF2-40B4-BE49-F238E27FC236}">
                  <a16:creationId xmlns:a16="http://schemas.microsoft.com/office/drawing/2014/main" id="{B8FCA8F5-E226-C3D9-03B1-2F6EE5DF0D01}"/>
                </a:ext>
              </a:extLst>
            </p:cNvPr>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25251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dirty="0">
                <a:solidFill>
                  <a:srgbClr val="231F20"/>
                </a:solidFill>
              </a:rPr>
              <a:t>You receive a text message telling you that </a:t>
            </a:r>
            <a:r>
              <a:rPr lang="en-US" sz="3700" b="1" spc="85" dirty="0">
                <a:solidFill>
                  <a:srgbClr val="231F20"/>
                </a:solidFill>
              </a:rPr>
              <a:t>your package is arriving but that you need to update your delivery details. You: </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lang="en-US" sz="3700" spc="55" dirty="0">
                <a:solidFill>
                  <a:srgbClr val="231F20"/>
                </a:solidFill>
                <a:latin typeface="Calibri"/>
                <a:cs typeface="Calibri"/>
              </a:rPr>
              <a:t>Click on the link contained in the SMS</a:t>
            </a:r>
            <a:endParaRPr sz="3700" dirty="0">
              <a:latin typeface="Calibri"/>
              <a:cs typeface="Calibri"/>
            </a:endParaRPr>
          </a:p>
          <a:p>
            <a:pPr marR="30480" algn="r">
              <a:lnSpc>
                <a:spcPct val="100000"/>
              </a:lnSpc>
              <a:spcBef>
                <a:spcPts val="4025"/>
              </a:spcBef>
            </a:pPr>
            <a:r>
              <a:rPr sz="12375" b="1" spc="-540" baseline="-11111" dirty="0">
                <a:solidFill>
                  <a:srgbClr val="FFB542"/>
                </a:solidFill>
                <a:latin typeface="Calibri"/>
                <a:cs typeface="Calibri"/>
              </a:rPr>
              <a:t>B</a:t>
            </a:r>
            <a:r>
              <a:rPr sz="12375" spc="-615" baseline="-11111" dirty="0">
                <a:solidFill>
                  <a:srgbClr val="FFB542"/>
                </a:solidFill>
                <a:latin typeface="Calibri"/>
                <a:cs typeface="Calibri"/>
              </a:rPr>
              <a:t> </a:t>
            </a:r>
            <a:r>
              <a:rPr lang="fr-FR" sz="3700" spc="60" dirty="0">
                <a:solidFill>
                  <a:srgbClr val="231F20"/>
                </a:solidFill>
                <a:latin typeface="Calibri"/>
                <a:cs typeface="Calibri"/>
              </a:rPr>
              <a:t>Do </a:t>
            </a:r>
            <a:r>
              <a:rPr lang="en-US" sz="3700" spc="60" dirty="0">
                <a:solidFill>
                  <a:srgbClr val="231F20"/>
                </a:solidFill>
                <a:latin typeface="Calibri"/>
                <a:cs typeface="Calibri"/>
              </a:rPr>
              <a:t>nothing</a:t>
            </a:r>
            <a:endParaRPr lang="en-US"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lang="fr-FR" sz="3700" spc="80" dirty="0">
                <a:solidFill>
                  <a:srgbClr val="231F20"/>
                </a:solidFill>
                <a:latin typeface="Calibri"/>
                <a:cs typeface="Calibri"/>
              </a:rPr>
              <a:t>Call the </a:t>
            </a:r>
            <a:r>
              <a:rPr lang="en-US" sz="3700" spc="80" dirty="0">
                <a:solidFill>
                  <a:srgbClr val="231F20"/>
                </a:solidFill>
                <a:latin typeface="Calibri"/>
                <a:cs typeface="Calibri"/>
              </a:rPr>
              <a:t>shipper’s phone number</a:t>
            </a:r>
            <a:endParaRPr lang="en-US"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dirty="0">
                <a:solidFill>
                  <a:srgbClr val="231F20"/>
                </a:solidFill>
              </a:rPr>
              <a:t>You receive a text message telling you that </a:t>
            </a:r>
            <a:r>
              <a:rPr lang="en-US" sz="3700" b="1" spc="85" dirty="0">
                <a:solidFill>
                  <a:srgbClr val="231F20"/>
                </a:solidFill>
              </a:rPr>
              <a:t>your package is arriving but that you need to update your delivery details</a:t>
            </a:r>
            <a:r>
              <a:rPr lang="en-US" sz="3700" spc="85" dirty="0">
                <a:solidFill>
                  <a:srgbClr val="231F20"/>
                </a:solidFill>
              </a:rPr>
              <a:t>. </a:t>
            </a:r>
            <a:r>
              <a:rPr lang="en-US" sz="3700" b="1" spc="85" dirty="0">
                <a:solidFill>
                  <a:srgbClr val="231F20"/>
                </a:solidFill>
              </a:rPr>
              <a:t>You</a:t>
            </a:r>
            <a:r>
              <a:rPr lang="en-US" sz="3700" spc="85" dirty="0">
                <a:solidFill>
                  <a:srgbClr val="231F20"/>
                </a:solidFill>
              </a:rPr>
              <a:t>:</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FC000"/>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lang="en-US" sz="3700" spc="55" dirty="0">
                <a:solidFill>
                  <a:srgbClr val="231F20"/>
                </a:solidFill>
                <a:latin typeface="Calibri"/>
                <a:cs typeface="Calibri"/>
              </a:rPr>
              <a:t>Click on the link contained in the SMS</a:t>
            </a:r>
            <a:endParaRPr sz="3700" dirty="0">
              <a:latin typeface="Calibri"/>
              <a:cs typeface="Calibri"/>
            </a:endParaRPr>
          </a:p>
          <a:p>
            <a:pPr marR="30480" algn="r">
              <a:lnSpc>
                <a:spcPct val="100000"/>
              </a:lnSpc>
              <a:spcBef>
                <a:spcPts val="4025"/>
              </a:spcBef>
            </a:pPr>
            <a:r>
              <a:rPr sz="12375" b="1" spc="-540" baseline="-11111" dirty="0">
                <a:solidFill>
                  <a:schemeClr val="bg1"/>
                </a:solidFill>
                <a:latin typeface="Calibri"/>
                <a:cs typeface="Calibri"/>
              </a:rPr>
              <a:t>B</a:t>
            </a:r>
            <a:r>
              <a:rPr sz="12375" spc="-615" baseline="-11111" dirty="0">
                <a:solidFill>
                  <a:srgbClr val="FFB542"/>
                </a:solidFill>
                <a:latin typeface="Calibri"/>
                <a:cs typeface="Calibri"/>
              </a:rPr>
              <a:t> </a:t>
            </a:r>
            <a:r>
              <a:rPr lang="fr-FR" sz="3700" spc="60" dirty="0">
                <a:solidFill>
                  <a:srgbClr val="231F20"/>
                </a:solidFill>
                <a:latin typeface="Calibri"/>
                <a:cs typeface="Calibri"/>
              </a:rPr>
              <a:t>Do nothing</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lang="fr-FR" sz="3700" spc="80" dirty="0">
                <a:solidFill>
                  <a:srgbClr val="231F20"/>
                </a:solidFill>
                <a:latin typeface="Calibri"/>
                <a:cs typeface="Calibri"/>
              </a:rPr>
              <a:t>Call the </a:t>
            </a:r>
            <a:r>
              <a:rPr lang="en-GB" sz="3700" spc="80" dirty="0">
                <a:solidFill>
                  <a:srgbClr val="231F20"/>
                </a:solidFill>
                <a:latin typeface="Calibri"/>
                <a:cs typeface="Calibri"/>
              </a:rPr>
              <a:t>shipper’s</a:t>
            </a:r>
            <a:r>
              <a:rPr lang="fr-FR" sz="3700" spc="80" dirty="0">
                <a:solidFill>
                  <a:srgbClr val="231F20"/>
                </a:solidFill>
                <a:latin typeface="Calibri"/>
                <a:cs typeface="Calibri"/>
              </a:rPr>
              <a:t> phone number</a:t>
            </a:r>
            <a:endParaRPr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grpSp>
        <p:nvGrpSpPr>
          <p:cNvPr id="22" name="object 7">
            <a:extLst>
              <a:ext uri="{FF2B5EF4-FFF2-40B4-BE49-F238E27FC236}">
                <a16:creationId xmlns:a16="http://schemas.microsoft.com/office/drawing/2014/main" id="{0ADDF30B-F936-449C-ACB1-27C435459AA0}"/>
              </a:ext>
            </a:extLst>
          </p:cNvPr>
          <p:cNvGrpSpPr/>
          <p:nvPr/>
        </p:nvGrpSpPr>
        <p:grpSpPr>
          <a:xfrm>
            <a:off x="15455027" y="6882169"/>
            <a:ext cx="622300" cy="766445"/>
            <a:chOff x="15455027" y="6882169"/>
            <a:chExt cx="622300" cy="766445"/>
          </a:xfrm>
        </p:grpSpPr>
        <p:sp>
          <p:nvSpPr>
            <p:cNvPr id="23" name="object 8">
              <a:extLst>
                <a:ext uri="{FF2B5EF4-FFF2-40B4-BE49-F238E27FC236}">
                  <a16:creationId xmlns:a16="http://schemas.microsoft.com/office/drawing/2014/main" id="{3454C944-974E-477A-A30D-01443735F6E2}"/>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24" name="object 9">
              <a:extLst>
                <a:ext uri="{FF2B5EF4-FFF2-40B4-BE49-F238E27FC236}">
                  <a16:creationId xmlns:a16="http://schemas.microsoft.com/office/drawing/2014/main" id="{D57515BD-0456-41DC-A60C-69BAF7585649}"/>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24140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GB" b="1" dirty="0"/>
              <a:t>You enter your username and password on the website. </a:t>
            </a:r>
            <a:endParaRPr lang="en-GB" b="1" spc="10" dirty="0"/>
          </a:p>
          <a:p>
            <a:pPr marL="25400">
              <a:lnSpc>
                <a:spcPct val="100000"/>
              </a:lnSpc>
              <a:spcBef>
                <a:spcPts val="420"/>
              </a:spcBef>
            </a:pPr>
            <a:r>
              <a:rPr lang="en-GB" spc="50" dirty="0"/>
              <a:t>Is this a good idea or not</a:t>
            </a:r>
            <a:r>
              <a:rPr lang="en-GB"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lang="nl-NL" sz="3700" spc="40" dirty="0"/>
              <a:t>Yes</a:t>
            </a:r>
            <a:endParaRPr sz="3700" dirty="0"/>
          </a:p>
          <a:p>
            <a:pPr marL="12309475">
              <a:lnSpc>
                <a:spcPct val="100000"/>
              </a:lnSpc>
              <a:spcBef>
                <a:spcPts val="4029"/>
              </a:spcBef>
            </a:pPr>
            <a:r>
              <a:rPr sz="12375" b="1" spc="-540" baseline="-11111" dirty="0">
                <a:solidFill>
                  <a:srgbClr val="FFB542"/>
                </a:solidFill>
              </a:rPr>
              <a:t>B</a:t>
            </a:r>
            <a:r>
              <a:rPr sz="12375" spc="-622" baseline="-11111" dirty="0">
                <a:solidFill>
                  <a:srgbClr val="FFB542"/>
                </a:solidFill>
              </a:rPr>
              <a:t> </a:t>
            </a:r>
            <a:r>
              <a:rPr lang="nl-NL" sz="3700" spc="30" dirty="0"/>
              <a:t>No</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544050" cy="11308715"/>
            <a:chOff x="0" y="0"/>
            <a:chExt cx="9544050" cy="11308715"/>
          </a:xfrm>
        </p:grpSpPr>
        <p:sp>
          <p:nvSpPr>
            <p:cNvPr id="3" name="object 3"/>
            <p:cNvSpPr/>
            <p:nvPr/>
          </p:nvSpPr>
          <p:spPr>
            <a:xfrm>
              <a:off x="0" y="0"/>
              <a:ext cx="9544050" cy="11308715"/>
            </a:xfrm>
            <a:custGeom>
              <a:avLst/>
              <a:gdLst/>
              <a:ahLst/>
              <a:cxnLst/>
              <a:rect l="l" t="t" r="r" b="b"/>
              <a:pathLst>
                <a:path w="9544050" h="11308715">
                  <a:moveTo>
                    <a:pt x="9183835" y="0"/>
                  </a:moveTo>
                  <a:lnTo>
                    <a:pt x="0" y="0"/>
                  </a:lnTo>
                  <a:lnTo>
                    <a:pt x="0" y="11308556"/>
                  </a:lnTo>
                  <a:lnTo>
                    <a:pt x="9543924" y="11308556"/>
                  </a:lnTo>
                  <a:lnTo>
                    <a:pt x="9539328" y="11281728"/>
                  </a:lnTo>
                  <a:lnTo>
                    <a:pt x="9529607" y="11228006"/>
                  </a:lnTo>
                  <a:lnTo>
                    <a:pt x="9518967" y="11172589"/>
                  </a:lnTo>
                  <a:lnTo>
                    <a:pt x="9507457" y="11115386"/>
                  </a:lnTo>
                  <a:lnTo>
                    <a:pt x="9495125" y="11056303"/>
                  </a:lnTo>
                  <a:lnTo>
                    <a:pt x="9482017" y="10995247"/>
                  </a:lnTo>
                  <a:lnTo>
                    <a:pt x="9468183" y="10932125"/>
                  </a:lnTo>
                  <a:lnTo>
                    <a:pt x="9453669" y="10866845"/>
                  </a:lnTo>
                  <a:lnTo>
                    <a:pt x="9438524" y="10799312"/>
                  </a:lnTo>
                  <a:lnTo>
                    <a:pt x="9406531" y="10657118"/>
                  </a:lnTo>
                  <a:lnTo>
                    <a:pt x="9398214" y="10620017"/>
                  </a:lnTo>
                  <a:lnTo>
                    <a:pt x="9389780" y="10582271"/>
                  </a:lnTo>
                  <a:lnTo>
                    <a:pt x="9381236" y="10543869"/>
                  </a:lnTo>
                  <a:lnTo>
                    <a:pt x="9372588" y="10504800"/>
                  </a:lnTo>
                  <a:lnTo>
                    <a:pt x="9363842" y="10465051"/>
                  </a:lnTo>
                  <a:lnTo>
                    <a:pt x="9355004" y="10424612"/>
                  </a:lnTo>
                  <a:lnTo>
                    <a:pt x="9346080" y="10383470"/>
                  </a:lnTo>
                  <a:lnTo>
                    <a:pt x="9337076" y="10341614"/>
                  </a:lnTo>
                  <a:lnTo>
                    <a:pt x="9327997" y="10299032"/>
                  </a:lnTo>
                  <a:lnTo>
                    <a:pt x="9318851" y="10255712"/>
                  </a:lnTo>
                  <a:lnTo>
                    <a:pt x="9309643" y="10211644"/>
                  </a:lnTo>
                  <a:lnTo>
                    <a:pt x="9300378" y="10166815"/>
                  </a:lnTo>
                  <a:lnTo>
                    <a:pt x="9291063" y="10121214"/>
                  </a:lnTo>
                  <a:lnTo>
                    <a:pt x="9281704" y="10074828"/>
                  </a:lnTo>
                  <a:lnTo>
                    <a:pt x="9272307" y="10027648"/>
                  </a:lnTo>
                  <a:lnTo>
                    <a:pt x="9262877" y="9979660"/>
                  </a:lnTo>
                  <a:lnTo>
                    <a:pt x="9253421" y="9930853"/>
                  </a:lnTo>
                  <a:lnTo>
                    <a:pt x="9243945" y="9881216"/>
                  </a:lnTo>
                  <a:lnTo>
                    <a:pt x="9234454" y="9830736"/>
                  </a:lnTo>
                  <a:lnTo>
                    <a:pt x="9224956" y="9779404"/>
                  </a:lnTo>
                  <a:lnTo>
                    <a:pt x="9215455" y="9727205"/>
                  </a:lnTo>
                  <a:lnTo>
                    <a:pt x="9205957" y="9674130"/>
                  </a:lnTo>
                  <a:lnTo>
                    <a:pt x="9196469" y="9620166"/>
                  </a:lnTo>
                  <a:lnTo>
                    <a:pt x="9186997" y="9565303"/>
                  </a:lnTo>
                  <a:lnTo>
                    <a:pt x="9177546" y="9509527"/>
                  </a:lnTo>
                  <a:lnTo>
                    <a:pt x="9168123" y="9452828"/>
                  </a:lnTo>
                  <a:lnTo>
                    <a:pt x="9158733" y="9395194"/>
                  </a:lnTo>
                  <a:lnTo>
                    <a:pt x="9149383" y="9336613"/>
                  </a:lnTo>
                  <a:lnTo>
                    <a:pt x="9140078" y="9277073"/>
                  </a:lnTo>
                  <a:lnTo>
                    <a:pt x="9130825" y="9216564"/>
                  </a:lnTo>
                  <a:lnTo>
                    <a:pt x="9121629" y="9155074"/>
                  </a:lnTo>
                  <a:lnTo>
                    <a:pt x="9112497" y="9092590"/>
                  </a:lnTo>
                  <a:lnTo>
                    <a:pt x="9103434" y="9029101"/>
                  </a:lnTo>
                  <a:lnTo>
                    <a:pt x="9094446" y="8964596"/>
                  </a:lnTo>
                  <a:lnTo>
                    <a:pt x="9085540" y="8899062"/>
                  </a:lnTo>
                  <a:lnTo>
                    <a:pt x="9076721" y="8832489"/>
                  </a:lnTo>
                  <a:lnTo>
                    <a:pt x="9067996" y="8764865"/>
                  </a:lnTo>
                  <a:lnTo>
                    <a:pt x="9059370" y="8696178"/>
                  </a:lnTo>
                  <a:lnTo>
                    <a:pt x="9050849" y="8626416"/>
                  </a:lnTo>
                  <a:lnTo>
                    <a:pt x="9042439" y="8555567"/>
                  </a:lnTo>
                  <a:lnTo>
                    <a:pt x="9034147" y="8483621"/>
                  </a:lnTo>
                  <a:lnTo>
                    <a:pt x="9025977" y="8410566"/>
                  </a:lnTo>
                  <a:lnTo>
                    <a:pt x="9017937" y="8336389"/>
                  </a:lnTo>
                  <a:lnTo>
                    <a:pt x="9010032" y="8261080"/>
                  </a:lnTo>
                  <a:lnTo>
                    <a:pt x="9002269" y="8184626"/>
                  </a:lnTo>
                  <a:lnTo>
                    <a:pt x="8994652" y="8107017"/>
                  </a:lnTo>
                  <a:lnTo>
                    <a:pt x="8987189" y="8028240"/>
                  </a:lnTo>
                  <a:lnTo>
                    <a:pt x="8979885" y="7948283"/>
                  </a:lnTo>
                  <a:lnTo>
                    <a:pt x="8972745" y="7867136"/>
                  </a:lnTo>
                  <a:lnTo>
                    <a:pt x="8965777" y="7784786"/>
                  </a:lnTo>
                  <a:lnTo>
                    <a:pt x="8958986" y="7701222"/>
                  </a:lnTo>
                  <a:lnTo>
                    <a:pt x="8952378" y="7616432"/>
                  </a:lnTo>
                  <a:lnTo>
                    <a:pt x="8945959" y="7530405"/>
                  </a:lnTo>
                  <a:lnTo>
                    <a:pt x="8939735" y="7443129"/>
                  </a:lnTo>
                  <a:lnTo>
                    <a:pt x="8933712" y="7354592"/>
                  </a:lnTo>
                  <a:lnTo>
                    <a:pt x="8927895" y="7264783"/>
                  </a:lnTo>
                  <a:lnTo>
                    <a:pt x="8922292" y="7173691"/>
                  </a:lnTo>
                  <a:lnTo>
                    <a:pt x="8916908" y="7081302"/>
                  </a:lnTo>
                  <a:lnTo>
                    <a:pt x="8911748" y="6987607"/>
                  </a:lnTo>
                  <a:lnTo>
                    <a:pt x="8908652" y="6927283"/>
                  </a:lnTo>
                  <a:lnTo>
                    <a:pt x="8905814" y="6866981"/>
                  </a:lnTo>
                  <a:lnTo>
                    <a:pt x="8903228" y="6806705"/>
                  </a:lnTo>
                  <a:lnTo>
                    <a:pt x="8900893" y="6746457"/>
                  </a:lnTo>
                  <a:lnTo>
                    <a:pt x="8898803" y="6686239"/>
                  </a:lnTo>
                  <a:lnTo>
                    <a:pt x="8896954" y="6626055"/>
                  </a:lnTo>
                  <a:lnTo>
                    <a:pt x="8895342" y="6565905"/>
                  </a:lnTo>
                  <a:lnTo>
                    <a:pt x="8893963" y="6505794"/>
                  </a:lnTo>
                  <a:lnTo>
                    <a:pt x="8892814" y="6445722"/>
                  </a:lnTo>
                  <a:lnTo>
                    <a:pt x="8891890" y="6385694"/>
                  </a:lnTo>
                  <a:lnTo>
                    <a:pt x="8891186" y="6325712"/>
                  </a:lnTo>
                  <a:lnTo>
                    <a:pt x="8890700" y="6265777"/>
                  </a:lnTo>
                  <a:lnTo>
                    <a:pt x="8890426" y="6205892"/>
                  </a:lnTo>
                  <a:lnTo>
                    <a:pt x="8890361" y="6146061"/>
                  </a:lnTo>
                  <a:lnTo>
                    <a:pt x="8890501" y="6086285"/>
                  </a:lnTo>
                  <a:lnTo>
                    <a:pt x="8890841" y="6026568"/>
                  </a:lnTo>
                  <a:lnTo>
                    <a:pt x="8891379" y="5966910"/>
                  </a:lnTo>
                  <a:lnTo>
                    <a:pt x="8892108" y="5907316"/>
                  </a:lnTo>
                  <a:lnTo>
                    <a:pt x="8893026" y="5847788"/>
                  </a:lnTo>
                  <a:lnTo>
                    <a:pt x="8894128" y="5788327"/>
                  </a:lnTo>
                  <a:lnTo>
                    <a:pt x="8895411" y="5728937"/>
                  </a:lnTo>
                  <a:lnTo>
                    <a:pt x="8896870" y="5669620"/>
                  </a:lnTo>
                  <a:lnTo>
                    <a:pt x="8898501" y="5610379"/>
                  </a:lnTo>
                  <a:lnTo>
                    <a:pt x="8900300" y="5551216"/>
                  </a:lnTo>
                  <a:lnTo>
                    <a:pt x="8902263" y="5492133"/>
                  </a:lnTo>
                  <a:lnTo>
                    <a:pt x="8904387" y="5433134"/>
                  </a:lnTo>
                  <a:lnTo>
                    <a:pt x="8906666" y="5374220"/>
                  </a:lnTo>
                  <a:lnTo>
                    <a:pt x="8909097" y="5315395"/>
                  </a:lnTo>
                  <a:lnTo>
                    <a:pt x="8911675" y="5256660"/>
                  </a:lnTo>
                  <a:lnTo>
                    <a:pt x="8914398" y="5198018"/>
                  </a:lnTo>
                  <a:lnTo>
                    <a:pt x="8917260" y="5139472"/>
                  </a:lnTo>
                  <a:lnTo>
                    <a:pt x="8920257" y="5081025"/>
                  </a:lnTo>
                  <a:lnTo>
                    <a:pt x="8923386" y="5022678"/>
                  </a:lnTo>
                  <a:lnTo>
                    <a:pt x="8926643" y="4964434"/>
                  </a:lnTo>
                  <a:lnTo>
                    <a:pt x="8930023" y="4906296"/>
                  </a:lnTo>
                  <a:lnTo>
                    <a:pt x="8933522" y="4848267"/>
                  </a:lnTo>
                  <a:lnTo>
                    <a:pt x="8937136" y="4790348"/>
                  </a:lnTo>
                  <a:lnTo>
                    <a:pt x="8940862" y="4732542"/>
                  </a:lnTo>
                  <a:lnTo>
                    <a:pt x="8944694" y="4674853"/>
                  </a:lnTo>
                  <a:lnTo>
                    <a:pt x="8948630" y="4617281"/>
                  </a:lnTo>
                  <a:lnTo>
                    <a:pt x="8952665" y="4559831"/>
                  </a:lnTo>
                  <a:lnTo>
                    <a:pt x="8956794" y="4502504"/>
                  </a:lnTo>
                  <a:lnTo>
                    <a:pt x="8961015" y="4445302"/>
                  </a:lnTo>
                  <a:lnTo>
                    <a:pt x="8965322" y="4388229"/>
                  </a:lnTo>
                  <a:lnTo>
                    <a:pt x="8969712" y="4331287"/>
                  </a:lnTo>
                  <a:lnTo>
                    <a:pt x="8974180" y="4274479"/>
                  </a:lnTo>
                  <a:lnTo>
                    <a:pt x="8978723" y="4217806"/>
                  </a:lnTo>
                  <a:lnTo>
                    <a:pt x="8983337" y="4161272"/>
                  </a:lnTo>
                  <a:lnTo>
                    <a:pt x="8988017" y="4104879"/>
                  </a:lnTo>
                  <a:lnTo>
                    <a:pt x="8992759" y="4048629"/>
                  </a:lnTo>
                  <a:lnTo>
                    <a:pt x="8997560" y="3992525"/>
                  </a:lnTo>
                  <a:lnTo>
                    <a:pt x="9002414" y="3936570"/>
                  </a:lnTo>
                  <a:lnTo>
                    <a:pt x="9007319" y="3880766"/>
                  </a:lnTo>
                  <a:lnTo>
                    <a:pt x="9012270" y="3825115"/>
                  </a:lnTo>
                  <a:lnTo>
                    <a:pt x="9017264" y="3769621"/>
                  </a:lnTo>
                  <a:lnTo>
                    <a:pt x="9022295" y="3714284"/>
                  </a:lnTo>
                  <a:lnTo>
                    <a:pt x="9027360" y="3659109"/>
                  </a:lnTo>
                  <a:lnTo>
                    <a:pt x="9032454" y="3604098"/>
                  </a:lnTo>
                  <a:lnTo>
                    <a:pt x="9037575" y="3549252"/>
                  </a:lnTo>
                  <a:lnTo>
                    <a:pt x="9042717" y="3494576"/>
                  </a:lnTo>
                  <a:lnTo>
                    <a:pt x="9047877" y="3440070"/>
                  </a:lnTo>
                  <a:lnTo>
                    <a:pt x="9053050" y="3385738"/>
                  </a:lnTo>
                  <a:lnTo>
                    <a:pt x="9063421" y="3277605"/>
                  </a:lnTo>
                  <a:lnTo>
                    <a:pt x="9078978" y="3116770"/>
                  </a:lnTo>
                  <a:lnTo>
                    <a:pt x="9104635" y="2852520"/>
                  </a:lnTo>
                  <a:lnTo>
                    <a:pt x="9114708" y="2748211"/>
                  </a:lnTo>
                  <a:lnTo>
                    <a:pt x="9124623" y="2644727"/>
                  </a:lnTo>
                  <a:lnTo>
                    <a:pt x="9129512" y="2593301"/>
                  </a:lnTo>
                  <a:lnTo>
                    <a:pt x="9134349" y="2542089"/>
                  </a:lnTo>
                  <a:lnTo>
                    <a:pt x="9139131" y="2491093"/>
                  </a:lnTo>
                  <a:lnTo>
                    <a:pt x="9143852" y="2440316"/>
                  </a:lnTo>
                  <a:lnTo>
                    <a:pt x="9148511" y="2389761"/>
                  </a:lnTo>
                  <a:lnTo>
                    <a:pt x="9153101" y="2339429"/>
                  </a:lnTo>
                  <a:lnTo>
                    <a:pt x="9157620" y="2289324"/>
                  </a:lnTo>
                  <a:lnTo>
                    <a:pt x="9162062" y="2239447"/>
                  </a:lnTo>
                  <a:lnTo>
                    <a:pt x="9166425" y="2189802"/>
                  </a:lnTo>
                  <a:lnTo>
                    <a:pt x="9170703" y="2140391"/>
                  </a:lnTo>
                  <a:lnTo>
                    <a:pt x="9174894" y="2091217"/>
                  </a:lnTo>
                  <a:lnTo>
                    <a:pt x="9178992" y="2042281"/>
                  </a:lnTo>
                  <a:lnTo>
                    <a:pt x="9182994" y="1993587"/>
                  </a:lnTo>
                  <a:lnTo>
                    <a:pt x="9186896" y="1945137"/>
                  </a:lnTo>
                  <a:lnTo>
                    <a:pt x="9190693" y="1896934"/>
                  </a:lnTo>
                  <a:lnTo>
                    <a:pt x="9194382" y="1848979"/>
                  </a:lnTo>
                  <a:lnTo>
                    <a:pt x="9197958" y="1801276"/>
                  </a:lnTo>
                  <a:lnTo>
                    <a:pt x="9201418" y="1753827"/>
                  </a:lnTo>
                  <a:lnTo>
                    <a:pt x="9204757" y="1706635"/>
                  </a:lnTo>
                  <a:lnTo>
                    <a:pt x="9207971" y="1659702"/>
                  </a:lnTo>
                  <a:lnTo>
                    <a:pt x="9211057" y="1613030"/>
                  </a:lnTo>
                  <a:lnTo>
                    <a:pt x="9214009" y="1566622"/>
                  </a:lnTo>
                  <a:lnTo>
                    <a:pt x="9216825" y="1520481"/>
                  </a:lnTo>
                  <a:lnTo>
                    <a:pt x="9219500" y="1474610"/>
                  </a:lnTo>
                  <a:lnTo>
                    <a:pt x="9222030" y="1429009"/>
                  </a:lnTo>
                  <a:lnTo>
                    <a:pt x="9224410" y="1383683"/>
                  </a:lnTo>
                  <a:lnTo>
                    <a:pt x="9226638" y="1338634"/>
                  </a:lnTo>
                  <a:lnTo>
                    <a:pt x="9228708" y="1293864"/>
                  </a:lnTo>
                  <a:lnTo>
                    <a:pt x="9230616" y="1249375"/>
                  </a:lnTo>
                  <a:lnTo>
                    <a:pt x="9232360" y="1205171"/>
                  </a:lnTo>
                  <a:lnTo>
                    <a:pt x="9233934" y="1161254"/>
                  </a:lnTo>
                  <a:lnTo>
                    <a:pt x="9235334" y="1117625"/>
                  </a:lnTo>
                  <a:lnTo>
                    <a:pt x="9236557" y="1074289"/>
                  </a:lnTo>
                  <a:lnTo>
                    <a:pt x="9237598" y="1031247"/>
                  </a:lnTo>
                  <a:lnTo>
                    <a:pt x="9238453" y="988501"/>
                  </a:lnTo>
                  <a:lnTo>
                    <a:pt x="9239119" y="946055"/>
                  </a:lnTo>
                  <a:lnTo>
                    <a:pt x="9239591" y="903910"/>
                  </a:lnTo>
                  <a:lnTo>
                    <a:pt x="9239864" y="862070"/>
                  </a:lnTo>
                  <a:lnTo>
                    <a:pt x="9239936" y="820537"/>
                  </a:lnTo>
                  <a:lnTo>
                    <a:pt x="9239802" y="779313"/>
                  </a:lnTo>
                  <a:lnTo>
                    <a:pt x="9239457" y="738401"/>
                  </a:lnTo>
                  <a:lnTo>
                    <a:pt x="9238899" y="697804"/>
                  </a:lnTo>
                  <a:lnTo>
                    <a:pt x="9238122" y="657523"/>
                  </a:lnTo>
                  <a:lnTo>
                    <a:pt x="9237123" y="617561"/>
                  </a:lnTo>
                  <a:lnTo>
                    <a:pt x="9235897" y="577922"/>
                  </a:lnTo>
                  <a:lnTo>
                    <a:pt x="9234441" y="538607"/>
                  </a:lnTo>
                  <a:lnTo>
                    <a:pt x="9232750" y="499619"/>
                  </a:lnTo>
                  <a:lnTo>
                    <a:pt x="9230821" y="460960"/>
                  </a:lnTo>
                  <a:lnTo>
                    <a:pt x="9228649" y="422634"/>
                  </a:lnTo>
                  <a:lnTo>
                    <a:pt x="9223561" y="346986"/>
                  </a:lnTo>
                  <a:lnTo>
                    <a:pt x="9217454" y="272697"/>
                  </a:lnTo>
                  <a:lnTo>
                    <a:pt x="9210294" y="199786"/>
                  </a:lnTo>
                  <a:lnTo>
                    <a:pt x="9202050" y="128272"/>
                  </a:lnTo>
                  <a:lnTo>
                    <a:pt x="9192688" y="58178"/>
                  </a:lnTo>
                  <a:lnTo>
                    <a:pt x="9187579" y="23669"/>
                  </a:lnTo>
                  <a:lnTo>
                    <a:pt x="9183835" y="0"/>
                  </a:lnTo>
                  <a:close/>
                </a:path>
              </a:pathLst>
            </a:custGeom>
            <a:solidFill>
              <a:srgbClr val="D6EAE2"/>
            </a:solidFill>
          </p:spPr>
          <p:txBody>
            <a:bodyPr wrap="square" lIns="0" tIns="0" rIns="0" bIns="0" rtlCol="0"/>
            <a:lstStyle/>
            <a:p>
              <a:endParaRPr dirty="0"/>
            </a:p>
          </p:txBody>
        </p:sp>
        <p:sp>
          <p:nvSpPr>
            <p:cNvPr id="4" name="object 4"/>
            <p:cNvSpPr/>
            <p:nvPr/>
          </p:nvSpPr>
          <p:spPr>
            <a:xfrm>
              <a:off x="1340273" y="7214192"/>
              <a:ext cx="6052185" cy="2879725"/>
            </a:xfrm>
            <a:custGeom>
              <a:avLst/>
              <a:gdLst/>
              <a:ahLst/>
              <a:cxnLst/>
              <a:rect l="l" t="t" r="r" b="b"/>
              <a:pathLst>
                <a:path w="6052184" h="2879725">
                  <a:moveTo>
                    <a:pt x="5947462" y="0"/>
                  </a:moveTo>
                  <a:lnTo>
                    <a:pt x="104708" y="0"/>
                  </a:lnTo>
                  <a:lnTo>
                    <a:pt x="63950" y="8228"/>
                  </a:lnTo>
                  <a:lnTo>
                    <a:pt x="30667" y="30667"/>
                  </a:lnTo>
                  <a:lnTo>
                    <a:pt x="8228" y="63950"/>
                  </a:lnTo>
                  <a:lnTo>
                    <a:pt x="0" y="104708"/>
                  </a:lnTo>
                  <a:lnTo>
                    <a:pt x="0" y="2774700"/>
                  </a:lnTo>
                  <a:lnTo>
                    <a:pt x="8228" y="2815458"/>
                  </a:lnTo>
                  <a:lnTo>
                    <a:pt x="30667" y="2848741"/>
                  </a:lnTo>
                  <a:lnTo>
                    <a:pt x="63950" y="2871181"/>
                  </a:lnTo>
                  <a:lnTo>
                    <a:pt x="104708" y="2879409"/>
                  </a:lnTo>
                  <a:lnTo>
                    <a:pt x="5947462" y="2879409"/>
                  </a:lnTo>
                  <a:lnTo>
                    <a:pt x="5988220" y="2871181"/>
                  </a:lnTo>
                  <a:lnTo>
                    <a:pt x="6021503" y="2848741"/>
                  </a:lnTo>
                  <a:lnTo>
                    <a:pt x="6043943" y="2815458"/>
                  </a:lnTo>
                  <a:lnTo>
                    <a:pt x="6052171" y="2774700"/>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grpSp>
      <p:sp>
        <p:nvSpPr>
          <p:cNvPr id="5" name="object 5"/>
          <p:cNvSpPr txBox="1">
            <a:spLocks noGrp="1"/>
          </p:cNvSpPr>
          <p:nvPr>
            <p:ph type="title"/>
          </p:nvPr>
        </p:nvSpPr>
        <p:spPr>
          <a:xfrm>
            <a:off x="10714928" y="959554"/>
            <a:ext cx="5585521" cy="1408078"/>
          </a:xfrm>
          <a:prstGeom prst="rect">
            <a:avLst/>
          </a:prstGeom>
        </p:spPr>
        <p:txBody>
          <a:bodyPr vert="horz" wrap="square" lIns="0" tIns="15240" rIns="0" bIns="0" rtlCol="0">
            <a:spAutoFit/>
          </a:bodyPr>
          <a:lstStyle/>
          <a:p>
            <a:pPr marL="12700">
              <a:lnSpc>
                <a:spcPct val="100000"/>
              </a:lnSpc>
              <a:spcBef>
                <a:spcPts val="120"/>
              </a:spcBef>
            </a:pPr>
            <a:r>
              <a:rPr lang="fr-FR" sz="9050" b="1" spc="-150" dirty="0"/>
              <a:t>SUMMARY</a:t>
            </a:r>
          </a:p>
        </p:txBody>
      </p:sp>
      <p:sp>
        <p:nvSpPr>
          <p:cNvPr id="6" name="object 6"/>
          <p:cNvSpPr txBox="1"/>
          <p:nvPr/>
        </p:nvSpPr>
        <p:spPr>
          <a:xfrm>
            <a:off x="1388894" y="1110795"/>
            <a:ext cx="5955030" cy="3341298"/>
          </a:xfrm>
          <a:prstGeom prst="rect">
            <a:avLst/>
          </a:prstGeom>
        </p:spPr>
        <p:txBody>
          <a:bodyPr vert="horz" wrap="square" lIns="0" tIns="14604" rIns="0" bIns="0" rtlCol="0">
            <a:spAutoFit/>
          </a:bodyPr>
          <a:lstStyle/>
          <a:p>
            <a:pPr algn="ctr">
              <a:lnSpc>
                <a:spcPts val="6425"/>
              </a:lnSpc>
              <a:spcBef>
                <a:spcPts val="114"/>
              </a:spcBef>
            </a:pPr>
            <a:r>
              <a:rPr lang="en-US" sz="5650" b="1" spc="-150" dirty="0">
                <a:solidFill>
                  <a:srgbClr val="0A6868"/>
                </a:solidFill>
                <a:latin typeface="Calibri"/>
                <a:cs typeface="Calibri"/>
              </a:rPr>
              <a:t>AN INITIATION</a:t>
            </a:r>
          </a:p>
          <a:p>
            <a:pPr algn="ctr">
              <a:spcBef>
                <a:spcPts val="114"/>
              </a:spcBef>
            </a:pPr>
            <a:r>
              <a:rPr lang="en-US" sz="5650" b="1" spc="-150" dirty="0">
                <a:solidFill>
                  <a:srgbClr val="0A6868"/>
                </a:solidFill>
                <a:latin typeface="Calibri"/>
                <a:cs typeface="Calibri"/>
              </a:rPr>
              <a:t>TO CYBERSECURITY IN 3 SEQUENCES        </a:t>
            </a:r>
            <a:r>
              <a:rPr lang="en-US" sz="2450" spc="85" dirty="0">
                <a:solidFill>
                  <a:srgbClr val="231F20"/>
                </a:solidFill>
                <a:latin typeface="Calibri"/>
                <a:cs typeface="Calibri"/>
              </a:rPr>
              <a:t>This kit includes three sequences, each composed of several activities.</a:t>
            </a:r>
            <a:endParaRPr sz="2450" dirty="0">
              <a:latin typeface="Calibri"/>
              <a:cs typeface="Calibri"/>
            </a:endParaRPr>
          </a:p>
        </p:txBody>
      </p:sp>
      <p:sp>
        <p:nvSpPr>
          <p:cNvPr id="7" name="object 7"/>
          <p:cNvSpPr txBox="1"/>
          <p:nvPr/>
        </p:nvSpPr>
        <p:spPr>
          <a:xfrm>
            <a:off x="10279843" y="2594004"/>
            <a:ext cx="8985250" cy="6585201"/>
          </a:xfrm>
          <a:prstGeom prst="rect">
            <a:avLst/>
          </a:prstGeom>
        </p:spPr>
        <p:txBody>
          <a:bodyPr vert="horz" wrap="square" lIns="0" tIns="147955" rIns="0" bIns="0" rtlCol="0">
            <a:spAutoFit/>
          </a:bodyPr>
          <a:lstStyle/>
          <a:p>
            <a:pPr marL="25400">
              <a:lnSpc>
                <a:spcPct val="100000"/>
              </a:lnSpc>
              <a:spcBef>
                <a:spcPts val="1165"/>
              </a:spcBef>
              <a:tabLst>
                <a:tab pos="447675" algn="l"/>
              </a:tabLst>
            </a:pPr>
            <a:r>
              <a:rPr lang="fr-FR" sz="2350" b="1" spc="-150" dirty="0">
                <a:solidFill>
                  <a:srgbClr val="878787"/>
                </a:solidFill>
                <a:latin typeface="Calibri"/>
                <a:cs typeface="Calibri"/>
              </a:rPr>
              <a:t>3	BEFORE YOU START</a:t>
            </a:r>
            <a:endParaRPr lang="fr-FR" sz="2350" b="1" spc="-150" dirty="0">
              <a:latin typeface="Calibri"/>
              <a:cs typeface="Calibri"/>
            </a:endParaRPr>
          </a:p>
          <a:p>
            <a:pPr marL="31115">
              <a:lnSpc>
                <a:spcPct val="100000"/>
              </a:lnSpc>
              <a:spcBef>
                <a:spcPts val="1714"/>
              </a:spcBef>
              <a:tabLst>
                <a:tab pos="734695" algn="l"/>
              </a:tabLst>
            </a:pPr>
            <a:r>
              <a:rPr lang="fr-FR" sz="3525" b="1" spc="-150" baseline="15366" dirty="0">
                <a:solidFill>
                  <a:srgbClr val="878787"/>
                </a:solidFill>
                <a:latin typeface="Calibri"/>
                <a:cs typeface="Calibri"/>
              </a:rPr>
              <a:t>5	</a:t>
            </a:r>
            <a:r>
              <a:rPr lang="fr-FR" sz="3750" b="1" spc="-150" dirty="0">
                <a:solidFill>
                  <a:srgbClr val="EAB24C"/>
                </a:solidFill>
                <a:latin typeface="Calibri"/>
                <a:cs typeface="Calibri"/>
              </a:rPr>
              <a:t>CAREER IN CYBERSECURITY</a:t>
            </a:r>
            <a:endParaRPr lang="fr-FR" sz="3750" b="1" spc="-150" dirty="0">
              <a:latin typeface="Calibri"/>
              <a:cs typeface="Calibri"/>
            </a:endParaRPr>
          </a:p>
          <a:p>
            <a:pPr marL="986155">
              <a:lnSpc>
                <a:spcPct val="100000"/>
              </a:lnSpc>
              <a:spcBef>
                <a:spcPts val="225"/>
              </a:spcBef>
            </a:pPr>
            <a:r>
              <a:rPr lang="fr-FR" sz="2350" b="1" u="sng" spc="-150" dirty="0">
                <a:solidFill>
                  <a:srgbClr val="231F20"/>
                </a:solidFill>
                <a:uFill>
                  <a:solidFill>
                    <a:srgbClr val="231F20"/>
                  </a:solidFill>
                </a:uFill>
                <a:latin typeface="Calibri"/>
                <a:cs typeface="Calibri"/>
              </a:rPr>
              <a:t>ACTIVITY</a:t>
            </a:r>
            <a:r>
              <a:rPr lang="fr-FR" sz="2350" b="1" spc="-150" dirty="0">
                <a:solidFill>
                  <a:srgbClr val="231F20"/>
                </a:solidFill>
                <a:latin typeface="Calibri"/>
                <a:cs typeface="Calibri"/>
              </a:rPr>
              <a:t> 1: CYBER GESTURES </a:t>
            </a:r>
          </a:p>
          <a:p>
            <a:pPr marL="986155" algn="l">
              <a:spcBef>
                <a:spcPts val="225"/>
              </a:spcBef>
            </a:pPr>
            <a:r>
              <a:rPr lang="fr-FR" sz="2350" b="1" u="sng" spc="-150" dirty="0">
                <a:solidFill>
                  <a:srgbClr val="231F20"/>
                </a:solidFill>
                <a:uFill>
                  <a:solidFill>
                    <a:srgbClr val="231F20"/>
                  </a:solidFill>
                </a:uFill>
                <a:latin typeface="Calibri"/>
                <a:cs typeface="Calibri"/>
              </a:rPr>
              <a:t>ACTIVITY 2</a:t>
            </a:r>
            <a:r>
              <a:rPr lang="fr-FR" sz="2350" b="1" spc="-150" dirty="0">
                <a:solidFill>
                  <a:srgbClr val="231F20"/>
                </a:solidFill>
                <a:latin typeface="Calibri"/>
                <a:cs typeface="Calibri"/>
              </a:rPr>
              <a:t>: </a:t>
            </a:r>
            <a:r>
              <a:rPr lang="fr-FR" sz="2400" b="1" spc="-170" dirty="0">
                <a:solidFill>
                  <a:srgbClr val="1D1D1B"/>
                </a:solidFill>
                <a:latin typeface="Calibri"/>
                <a:cs typeface="Calibri"/>
              </a:rPr>
              <a:t>I AM NOT A HACKER AND YET I WORK IN CYBER SECURITY</a:t>
            </a:r>
          </a:p>
          <a:p>
            <a:pPr marL="986155">
              <a:lnSpc>
                <a:spcPct val="100000"/>
              </a:lnSpc>
              <a:spcBef>
                <a:spcPts val="225"/>
              </a:spcBef>
            </a:pPr>
            <a:r>
              <a:rPr lang="fr-FR" sz="2350" b="1" u="sng" spc="-150" dirty="0">
                <a:solidFill>
                  <a:srgbClr val="231F20"/>
                </a:solidFill>
                <a:uFill>
                  <a:solidFill>
                    <a:srgbClr val="231F20"/>
                  </a:solidFill>
                </a:uFill>
                <a:latin typeface="Calibri"/>
                <a:cs typeface="Calibri"/>
              </a:rPr>
              <a:t>ACTIVITY 3</a:t>
            </a:r>
            <a:r>
              <a:rPr lang="fr-FR" sz="2350" b="1" spc="-150" dirty="0">
                <a:solidFill>
                  <a:srgbClr val="231F20"/>
                </a:solidFill>
                <a:latin typeface="Calibri"/>
                <a:cs typeface="Calibri"/>
              </a:rPr>
              <a:t>: CYBER: A SINGLE JOB OR MULTIPLE?</a:t>
            </a:r>
            <a:endParaRPr lang="fr-FR" sz="2350" b="1" spc="-150" dirty="0">
              <a:latin typeface="Calibri"/>
              <a:cs typeface="Calibri"/>
            </a:endParaRPr>
          </a:p>
          <a:p>
            <a:pPr marL="734695">
              <a:lnSpc>
                <a:spcPct val="100000"/>
              </a:lnSpc>
              <a:spcBef>
                <a:spcPts val="2105"/>
              </a:spcBef>
            </a:pPr>
            <a:r>
              <a:rPr lang="fr-FR" sz="3750" b="1" spc="-150" dirty="0">
                <a:solidFill>
                  <a:srgbClr val="752B8E"/>
                </a:solidFill>
                <a:latin typeface="Calibri"/>
                <a:cs typeface="Calibri"/>
              </a:rPr>
              <a:t>  BEWARE OF APPEARENCES!</a:t>
            </a:r>
            <a:endParaRPr lang="fr-FR" sz="3750" b="1" spc="-150" dirty="0">
              <a:latin typeface="Calibri"/>
              <a:cs typeface="Calibri"/>
            </a:endParaRP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ACTIVITY 1</a:t>
            </a:r>
            <a:r>
              <a:rPr lang="fr-FR" sz="2350" b="1" spc="-150" dirty="0">
                <a:solidFill>
                  <a:srgbClr val="231F20"/>
                </a:solidFill>
                <a:latin typeface="Calibri"/>
                <a:cs typeface="Calibri"/>
              </a:rPr>
              <a:t>: AVOID FAKE TECHNICAL SUPPORT SCAMS </a:t>
            </a: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ACTIVITY 2</a:t>
            </a:r>
            <a:r>
              <a:rPr lang="fr-FR" sz="2350" b="1" spc="-150" dirty="0">
                <a:solidFill>
                  <a:srgbClr val="231F20"/>
                </a:solidFill>
                <a:latin typeface="Calibri"/>
                <a:cs typeface="Calibri"/>
              </a:rPr>
              <a:t>: DO NOT LET CYBERCRIMINALS STEAL FROM YOU</a:t>
            </a: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r>
              <a:rPr lang="fr-FR" sz="3750" b="1" spc="-150" dirty="0">
                <a:solidFill>
                  <a:srgbClr val="167C82"/>
                </a:solidFill>
                <a:latin typeface="Calibri"/>
                <a:cs typeface="Calibri"/>
              </a:rPr>
              <a:t>PROTECT YOUR ACCOUNTS ONLINE!</a:t>
            </a:r>
            <a:endParaRPr lang="fr-FR" sz="3750" b="1" spc="-150" dirty="0">
              <a:latin typeface="Calibri"/>
              <a:cs typeface="Calibri"/>
            </a:endParaRPr>
          </a:p>
          <a:p>
            <a:pPr marL="2303145" marR="504190" indent="-1316990">
              <a:lnSpc>
                <a:spcPts val="3140"/>
              </a:lnSpc>
              <a:spcBef>
                <a:spcPts val="65"/>
              </a:spcBef>
            </a:pPr>
            <a:r>
              <a:rPr lang="fr-FR" sz="2350" b="1" u="sng" spc="-150" dirty="0">
                <a:solidFill>
                  <a:srgbClr val="231F20"/>
                </a:solidFill>
                <a:uFill>
                  <a:solidFill>
                    <a:srgbClr val="231F20"/>
                  </a:solidFill>
                </a:uFill>
                <a:latin typeface="Calibri"/>
                <a:cs typeface="Calibri"/>
              </a:rPr>
              <a:t>ACTIVITY 1</a:t>
            </a:r>
            <a:r>
              <a:rPr lang="fr-FR" sz="2350" b="1" spc="-150" dirty="0">
                <a:solidFill>
                  <a:srgbClr val="231F20"/>
                </a:solidFill>
                <a:latin typeface="Calibri"/>
                <a:cs typeface="Calibri"/>
              </a:rPr>
              <a:t>: A STRONG PASSWORD IS YOUR BEST DEFENCE </a:t>
            </a:r>
          </a:p>
          <a:p>
            <a:pPr marL="2303145" marR="504190" indent="-1316990">
              <a:lnSpc>
                <a:spcPts val="3140"/>
              </a:lnSpc>
              <a:spcBef>
                <a:spcPts val="65"/>
              </a:spcBef>
            </a:pPr>
            <a:r>
              <a:rPr lang="fr-FR" sz="2350" b="1" u="sng" spc="-150" dirty="0">
                <a:solidFill>
                  <a:srgbClr val="231F20"/>
                </a:solidFill>
                <a:uFill>
                  <a:solidFill>
                    <a:srgbClr val="231F20"/>
                  </a:solidFill>
                </a:uFill>
                <a:latin typeface="Calibri"/>
                <a:cs typeface="Calibri"/>
              </a:rPr>
              <a:t>ACTIVITY 2</a:t>
            </a:r>
            <a:r>
              <a:rPr lang="fr-FR" sz="2350" b="1" spc="-150" dirty="0">
                <a:solidFill>
                  <a:srgbClr val="231F20"/>
                </a:solidFill>
                <a:latin typeface="Calibri"/>
                <a:cs typeface="Calibri"/>
              </a:rPr>
              <a:t>: </a:t>
            </a:r>
            <a:r>
              <a:rPr lang="en-US" sz="2350" b="1" spc="-150" dirty="0">
                <a:solidFill>
                  <a:srgbClr val="231F20"/>
                </a:solidFill>
                <a:latin typeface="Calibri"/>
                <a:cs typeface="Calibri"/>
              </a:rPr>
              <a:t>PROTECT YOUR MOST IMPORTANT ACCOUNTS ONLINE</a:t>
            </a:r>
          </a:p>
          <a:p>
            <a:pPr marL="2303145" marR="504190" indent="-1316990">
              <a:lnSpc>
                <a:spcPts val="3140"/>
              </a:lnSpc>
              <a:spcBef>
                <a:spcPts val="65"/>
              </a:spcBef>
            </a:pPr>
            <a:endParaRPr lang="fr-FR" sz="2350" b="1" spc="-150" dirty="0">
              <a:solidFill>
                <a:srgbClr val="878787"/>
              </a:solidFill>
              <a:latin typeface="Calibri"/>
              <a:cs typeface="Calibri"/>
            </a:endParaRPr>
          </a:p>
        </p:txBody>
      </p:sp>
      <p:sp>
        <p:nvSpPr>
          <p:cNvPr id="8" name="object 8"/>
          <p:cNvSpPr txBox="1"/>
          <p:nvPr/>
        </p:nvSpPr>
        <p:spPr>
          <a:xfrm>
            <a:off x="10154586" y="5811738"/>
            <a:ext cx="301981" cy="375103"/>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chemeClr val="bg1">
                    <a:lumMod val="50000"/>
                  </a:schemeClr>
                </a:solidFill>
                <a:latin typeface="Calibri"/>
                <a:cs typeface="Calibri"/>
              </a:rPr>
              <a:t>58</a:t>
            </a:r>
          </a:p>
        </p:txBody>
      </p:sp>
      <p:sp>
        <p:nvSpPr>
          <p:cNvPr id="9" name="object 9"/>
          <p:cNvSpPr txBox="1"/>
          <p:nvPr/>
        </p:nvSpPr>
        <p:spPr>
          <a:xfrm>
            <a:off x="10117756" y="7420530"/>
            <a:ext cx="338455" cy="375103"/>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87</a:t>
            </a:r>
            <a:endParaRPr lang="fr-FR" sz="2350" b="1" spc="-150" dirty="0">
              <a:latin typeface="Calibri"/>
              <a:cs typeface="Calibri"/>
            </a:endParaRPr>
          </a:p>
        </p:txBody>
      </p:sp>
      <p:sp>
        <p:nvSpPr>
          <p:cNvPr id="11" name="object 11"/>
          <p:cNvSpPr txBox="1"/>
          <p:nvPr/>
        </p:nvSpPr>
        <p:spPr>
          <a:xfrm>
            <a:off x="2014812" y="5400328"/>
            <a:ext cx="4659630" cy="1190625"/>
          </a:xfrm>
          <a:prstGeom prst="rect">
            <a:avLst/>
          </a:prstGeom>
        </p:spPr>
        <p:txBody>
          <a:bodyPr vert="horz" wrap="square" lIns="0" tIns="8890" rIns="0" bIns="0" rtlCol="0">
            <a:spAutoFit/>
          </a:bodyPr>
          <a:lstStyle/>
          <a:p>
            <a:pPr marL="188595" marR="5080" indent="-176530">
              <a:lnSpc>
                <a:spcPts val="3100"/>
              </a:lnSpc>
              <a:spcBef>
                <a:spcPts val="70"/>
              </a:spcBef>
            </a:pPr>
            <a:r>
              <a:rPr lang="en-US" sz="2450" spc="100" dirty="0">
                <a:solidFill>
                  <a:srgbClr val="231F20"/>
                </a:solidFill>
                <a:latin typeface="Calibri"/>
                <a:cs typeface="Calibri"/>
              </a:rPr>
              <a:t>The sequences are </a:t>
            </a:r>
            <a:r>
              <a:rPr lang="en-US" sz="2450" b="1" spc="100" dirty="0">
                <a:solidFill>
                  <a:srgbClr val="231F20"/>
                </a:solidFill>
                <a:latin typeface="Calibri"/>
                <a:cs typeface="Calibri"/>
              </a:rPr>
              <a:t>independent</a:t>
            </a:r>
            <a:r>
              <a:rPr lang="en-US" sz="2450" spc="100" dirty="0">
                <a:solidFill>
                  <a:srgbClr val="231F20"/>
                </a:solidFill>
                <a:latin typeface="Calibri"/>
                <a:cs typeface="Calibri"/>
              </a:rPr>
              <a:t> of each other and can </a:t>
            </a:r>
            <a:r>
              <a:rPr lang="en-US" sz="2450" b="1" spc="100" dirty="0">
                <a:solidFill>
                  <a:srgbClr val="231F20"/>
                </a:solidFill>
                <a:latin typeface="Calibri"/>
                <a:cs typeface="Calibri"/>
              </a:rPr>
              <a:t>be made to suit your needs.</a:t>
            </a:r>
            <a:endParaRPr sz="2450" b="1" dirty="0">
              <a:latin typeface="Calibri"/>
              <a:cs typeface="Calibri"/>
            </a:endParaRPr>
          </a:p>
        </p:txBody>
      </p:sp>
      <p:sp>
        <p:nvSpPr>
          <p:cNvPr id="12" name="object 12"/>
          <p:cNvSpPr txBox="1"/>
          <p:nvPr/>
        </p:nvSpPr>
        <p:spPr>
          <a:xfrm>
            <a:off x="1795485" y="7278108"/>
            <a:ext cx="5162550" cy="2794996"/>
          </a:xfrm>
          <a:prstGeom prst="rect">
            <a:avLst/>
          </a:prstGeom>
        </p:spPr>
        <p:txBody>
          <a:bodyPr vert="horz" wrap="square" lIns="0" tIns="182245" rIns="0" bIns="0" rtlCol="0">
            <a:spAutoFit/>
          </a:bodyPr>
          <a:lstStyle/>
          <a:p>
            <a:pPr marR="12700" algn="ctr">
              <a:lnSpc>
                <a:spcPct val="100000"/>
              </a:lnSpc>
              <a:spcBef>
                <a:spcPts val="1435"/>
              </a:spcBef>
            </a:pPr>
            <a:r>
              <a:rPr lang="en-US" sz="3550" b="1" spc="-150" dirty="0">
                <a:solidFill>
                  <a:srgbClr val="9BCCC1"/>
                </a:solidFill>
                <a:latin typeface="Calibri"/>
                <a:cs typeface="Calibri"/>
              </a:rPr>
              <a:t>HOW TO USE THIS KIT?</a:t>
            </a:r>
          </a:p>
          <a:p>
            <a:pPr marR="12700" algn="ctr">
              <a:lnSpc>
                <a:spcPct val="100000"/>
              </a:lnSpc>
              <a:spcBef>
                <a:spcPts val="1435"/>
              </a:spcBef>
            </a:pPr>
            <a:r>
              <a:rPr lang="en-US" sz="2450" spc="85" dirty="0">
                <a:solidFill>
                  <a:srgbClr val="231F20"/>
                </a:solidFill>
                <a:latin typeface="Calibri"/>
                <a:cs typeface="Calibri"/>
              </a:rPr>
              <a:t>It is up to you to adapt the language to those you want to convince and to choose the right words for young people by adapting to their concerns!</a:t>
            </a:r>
            <a:endParaRPr sz="2450" dirty="0">
              <a:latin typeface="Calibri"/>
              <a:cs typeface="Calibri"/>
            </a:endParaRPr>
          </a:p>
        </p:txBody>
      </p:sp>
      <p:grpSp>
        <p:nvGrpSpPr>
          <p:cNvPr id="13" name="object 13"/>
          <p:cNvGrpSpPr/>
          <p:nvPr/>
        </p:nvGrpSpPr>
        <p:grpSpPr>
          <a:xfrm>
            <a:off x="10618703" y="3275291"/>
            <a:ext cx="258445" cy="601345"/>
            <a:chOff x="10618703" y="3275291"/>
            <a:chExt cx="258445" cy="601345"/>
          </a:xfrm>
        </p:grpSpPr>
        <p:sp>
          <p:nvSpPr>
            <p:cNvPr id="14" name="object 14"/>
            <p:cNvSpPr/>
            <p:nvPr/>
          </p:nvSpPr>
          <p:spPr>
            <a:xfrm>
              <a:off x="10622120" y="3275291"/>
              <a:ext cx="191770" cy="556895"/>
            </a:xfrm>
            <a:custGeom>
              <a:avLst/>
              <a:gdLst/>
              <a:ahLst/>
              <a:cxnLst/>
              <a:rect l="l" t="t" r="r" b="b"/>
              <a:pathLst>
                <a:path w="191770" h="556895">
                  <a:moveTo>
                    <a:pt x="162916" y="0"/>
                  </a:moveTo>
                  <a:lnTo>
                    <a:pt x="119140" y="25645"/>
                  </a:lnTo>
                  <a:lnTo>
                    <a:pt x="88112" y="55945"/>
                  </a:lnTo>
                  <a:lnTo>
                    <a:pt x="63181" y="87944"/>
                  </a:lnTo>
                  <a:lnTo>
                    <a:pt x="60165" y="91232"/>
                  </a:lnTo>
                  <a:lnTo>
                    <a:pt x="48523" y="107108"/>
                  </a:lnTo>
                  <a:lnTo>
                    <a:pt x="22386" y="142089"/>
                  </a:lnTo>
                  <a:lnTo>
                    <a:pt x="18606" y="148079"/>
                  </a:lnTo>
                  <a:lnTo>
                    <a:pt x="3776" y="191907"/>
                  </a:lnTo>
                  <a:lnTo>
                    <a:pt x="0" y="223968"/>
                  </a:lnTo>
                  <a:lnTo>
                    <a:pt x="58" y="231559"/>
                  </a:lnTo>
                  <a:lnTo>
                    <a:pt x="471" y="238799"/>
                  </a:lnTo>
                  <a:lnTo>
                    <a:pt x="1978" y="247741"/>
                  </a:lnTo>
                  <a:lnTo>
                    <a:pt x="7277" y="251437"/>
                  </a:lnTo>
                  <a:lnTo>
                    <a:pt x="23894" y="245468"/>
                  </a:lnTo>
                  <a:lnTo>
                    <a:pt x="30690" y="242243"/>
                  </a:lnTo>
                  <a:lnTo>
                    <a:pt x="37496" y="234474"/>
                  </a:lnTo>
                  <a:lnTo>
                    <a:pt x="42027" y="228547"/>
                  </a:lnTo>
                  <a:lnTo>
                    <a:pt x="55631" y="211752"/>
                  </a:lnTo>
                  <a:lnTo>
                    <a:pt x="70290" y="192637"/>
                  </a:lnTo>
                  <a:lnTo>
                    <a:pt x="75275" y="186633"/>
                  </a:lnTo>
                  <a:lnTo>
                    <a:pt x="82070" y="178874"/>
                  </a:lnTo>
                  <a:lnTo>
                    <a:pt x="87358" y="177282"/>
                  </a:lnTo>
                  <a:lnTo>
                    <a:pt x="89630" y="182748"/>
                  </a:lnTo>
                  <a:lnTo>
                    <a:pt x="91138" y="185638"/>
                  </a:lnTo>
                  <a:lnTo>
                    <a:pt x="91892" y="188978"/>
                  </a:lnTo>
                  <a:lnTo>
                    <a:pt x="95542" y="398075"/>
                  </a:lnTo>
                  <a:lnTo>
                    <a:pt x="95672" y="420228"/>
                  </a:lnTo>
                  <a:lnTo>
                    <a:pt x="95354" y="499252"/>
                  </a:lnTo>
                  <a:lnTo>
                    <a:pt x="95672" y="525251"/>
                  </a:lnTo>
                  <a:lnTo>
                    <a:pt x="96357" y="535545"/>
                  </a:lnTo>
                  <a:lnTo>
                    <a:pt x="98884" y="544335"/>
                  </a:lnTo>
                  <a:lnTo>
                    <a:pt x="103959" y="550779"/>
                  </a:lnTo>
                  <a:lnTo>
                    <a:pt x="113808" y="554663"/>
                  </a:lnTo>
                  <a:lnTo>
                    <a:pt x="116069" y="556360"/>
                  </a:lnTo>
                  <a:lnTo>
                    <a:pt x="168204" y="526549"/>
                  </a:lnTo>
                  <a:lnTo>
                    <a:pt x="188642" y="488602"/>
                  </a:lnTo>
                  <a:lnTo>
                    <a:pt x="191627" y="373789"/>
                  </a:lnTo>
                  <a:lnTo>
                    <a:pt x="191627" y="166015"/>
                  </a:lnTo>
                  <a:lnTo>
                    <a:pt x="191380" y="148723"/>
                  </a:lnTo>
                  <a:lnTo>
                    <a:pt x="189365" y="98583"/>
                  </a:lnTo>
                  <a:lnTo>
                    <a:pt x="187093" y="62134"/>
                  </a:lnTo>
                  <a:lnTo>
                    <a:pt x="186693" y="50589"/>
                  </a:lnTo>
                  <a:lnTo>
                    <a:pt x="179533" y="8387"/>
                  </a:lnTo>
                  <a:lnTo>
                    <a:pt x="175764" y="785"/>
                  </a:lnTo>
                  <a:lnTo>
                    <a:pt x="162916" y="0"/>
                  </a:lnTo>
                  <a:close/>
                </a:path>
              </a:pathLst>
            </a:custGeom>
            <a:solidFill>
              <a:srgbClr val="FFB542"/>
            </a:solidFill>
          </p:spPr>
          <p:txBody>
            <a:bodyPr wrap="square" lIns="0" tIns="0" rIns="0" bIns="0" rtlCol="0"/>
            <a:lstStyle/>
            <a:p>
              <a:endParaRPr lang="fr-FR" b="1" spc="-150" dirty="0"/>
            </a:p>
          </p:txBody>
        </p:sp>
        <p:sp>
          <p:nvSpPr>
            <p:cNvPr id="15" name="object 15"/>
            <p:cNvSpPr/>
            <p:nvPr/>
          </p:nvSpPr>
          <p:spPr>
            <a:xfrm>
              <a:off x="10717924" y="3440429"/>
              <a:ext cx="90805" cy="433705"/>
            </a:xfrm>
            <a:custGeom>
              <a:avLst/>
              <a:gdLst/>
              <a:ahLst/>
              <a:cxnLst/>
              <a:rect l="l" t="t" r="r" b="b"/>
              <a:pathLst>
                <a:path w="90804" h="433704">
                  <a:moveTo>
                    <a:pt x="0" y="0"/>
                  </a:moveTo>
                  <a:lnTo>
                    <a:pt x="0" y="350031"/>
                  </a:lnTo>
                  <a:lnTo>
                    <a:pt x="6942" y="384606"/>
                  </a:lnTo>
                  <a:lnTo>
                    <a:pt x="35146" y="408157"/>
                  </a:lnTo>
                  <a:lnTo>
                    <a:pt x="52146" y="421095"/>
                  </a:lnTo>
                  <a:lnTo>
                    <a:pt x="64782" y="428001"/>
                  </a:lnTo>
                  <a:lnTo>
                    <a:pt x="79892" y="433452"/>
                  </a:lnTo>
                  <a:lnTo>
                    <a:pt x="90416" y="12732"/>
                  </a:lnTo>
                  <a:lnTo>
                    <a:pt x="0" y="0"/>
                  </a:lnTo>
                  <a:close/>
                </a:path>
              </a:pathLst>
            </a:custGeom>
            <a:solidFill>
              <a:srgbClr val="F7D842"/>
            </a:solidFill>
          </p:spPr>
          <p:txBody>
            <a:bodyPr wrap="square" lIns="0" tIns="0" rIns="0" bIns="0" rtlCol="0"/>
            <a:lstStyle/>
            <a:p>
              <a:endParaRPr lang="fr-FR" b="1" spc="-150" dirty="0"/>
            </a:p>
          </p:txBody>
        </p:sp>
        <p:pic>
          <p:nvPicPr>
            <p:cNvPr id="16" name="object 16"/>
            <p:cNvPicPr/>
            <p:nvPr/>
          </p:nvPicPr>
          <p:blipFill>
            <a:blip r:embed="rId2" cstate="print"/>
            <a:stretch>
              <a:fillRect/>
            </a:stretch>
          </p:blipFill>
          <p:spPr>
            <a:xfrm>
              <a:off x="10618703" y="3276152"/>
              <a:ext cx="243737" cy="292006"/>
            </a:xfrm>
            <a:prstGeom prst="rect">
              <a:avLst/>
            </a:prstGeom>
          </p:spPr>
        </p:pic>
        <p:sp>
          <p:nvSpPr>
            <p:cNvPr id="17" name="object 17"/>
            <p:cNvSpPr/>
            <p:nvPr/>
          </p:nvSpPr>
          <p:spPr>
            <a:xfrm>
              <a:off x="10678164" y="3319841"/>
              <a:ext cx="199390" cy="556895"/>
            </a:xfrm>
            <a:custGeom>
              <a:avLst/>
              <a:gdLst/>
              <a:ahLst/>
              <a:cxnLst/>
              <a:rect l="l" t="t" r="r" b="b"/>
              <a:pathLst>
                <a:path w="199390" h="556895">
                  <a:moveTo>
                    <a:pt x="170277" y="0"/>
                  </a:moveTo>
                  <a:lnTo>
                    <a:pt x="167251" y="261"/>
                  </a:lnTo>
                  <a:lnTo>
                    <a:pt x="164235" y="2031"/>
                  </a:lnTo>
                  <a:lnTo>
                    <a:pt x="156105" y="5310"/>
                  </a:lnTo>
                  <a:lnTo>
                    <a:pt x="117915" y="21829"/>
                  </a:lnTo>
                  <a:lnTo>
                    <a:pt x="86887" y="52134"/>
                  </a:lnTo>
                  <a:lnTo>
                    <a:pt x="61956" y="84133"/>
                  </a:lnTo>
                  <a:lnTo>
                    <a:pt x="58940" y="87410"/>
                  </a:lnTo>
                  <a:lnTo>
                    <a:pt x="47297" y="103291"/>
                  </a:lnTo>
                  <a:lnTo>
                    <a:pt x="21161" y="138278"/>
                  </a:lnTo>
                  <a:lnTo>
                    <a:pt x="17381" y="144267"/>
                  </a:lnTo>
                  <a:lnTo>
                    <a:pt x="2550" y="188093"/>
                  </a:lnTo>
                  <a:lnTo>
                    <a:pt x="0" y="204318"/>
                  </a:lnTo>
                  <a:lnTo>
                    <a:pt x="481" y="212907"/>
                  </a:lnTo>
                  <a:lnTo>
                    <a:pt x="3067" y="222061"/>
                  </a:lnTo>
                  <a:lnTo>
                    <a:pt x="6078" y="230964"/>
                  </a:lnTo>
                  <a:lnTo>
                    <a:pt x="7832" y="238799"/>
                  </a:lnTo>
                  <a:lnTo>
                    <a:pt x="9340" y="247741"/>
                  </a:lnTo>
                  <a:lnTo>
                    <a:pt x="14638" y="251437"/>
                  </a:lnTo>
                  <a:lnTo>
                    <a:pt x="31255" y="245468"/>
                  </a:lnTo>
                  <a:lnTo>
                    <a:pt x="38051" y="242233"/>
                  </a:lnTo>
                  <a:lnTo>
                    <a:pt x="44857" y="234474"/>
                  </a:lnTo>
                  <a:lnTo>
                    <a:pt x="49388" y="228547"/>
                  </a:lnTo>
                  <a:lnTo>
                    <a:pt x="62992" y="211752"/>
                  </a:lnTo>
                  <a:lnTo>
                    <a:pt x="77651" y="192637"/>
                  </a:lnTo>
                  <a:lnTo>
                    <a:pt x="82636" y="186633"/>
                  </a:lnTo>
                  <a:lnTo>
                    <a:pt x="89431" y="178874"/>
                  </a:lnTo>
                  <a:lnTo>
                    <a:pt x="94719" y="177282"/>
                  </a:lnTo>
                  <a:lnTo>
                    <a:pt x="96991" y="182748"/>
                  </a:lnTo>
                  <a:lnTo>
                    <a:pt x="98499" y="185638"/>
                  </a:lnTo>
                  <a:lnTo>
                    <a:pt x="99253" y="188978"/>
                  </a:lnTo>
                  <a:lnTo>
                    <a:pt x="102903" y="398075"/>
                  </a:lnTo>
                  <a:lnTo>
                    <a:pt x="103033" y="420228"/>
                  </a:lnTo>
                  <a:lnTo>
                    <a:pt x="102715" y="499252"/>
                  </a:lnTo>
                  <a:lnTo>
                    <a:pt x="103033" y="525251"/>
                  </a:lnTo>
                  <a:lnTo>
                    <a:pt x="103718" y="535545"/>
                  </a:lnTo>
                  <a:lnTo>
                    <a:pt x="106245" y="544335"/>
                  </a:lnTo>
                  <a:lnTo>
                    <a:pt x="111320" y="550779"/>
                  </a:lnTo>
                  <a:lnTo>
                    <a:pt x="121169" y="554663"/>
                  </a:lnTo>
                  <a:lnTo>
                    <a:pt x="123430" y="556360"/>
                  </a:lnTo>
                  <a:lnTo>
                    <a:pt x="175565" y="526549"/>
                  </a:lnTo>
                  <a:lnTo>
                    <a:pt x="196004" y="488602"/>
                  </a:lnTo>
                  <a:lnTo>
                    <a:pt x="198988" y="373789"/>
                  </a:lnTo>
                  <a:lnTo>
                    <a:pt x="198988" y="166015"/>
                  </a:lnTo>
                  <a:lnTo>
                    <a:pt x="198741" y="148723"/>
                  </a:lnTo>
                  <a:lnTo>
                    <a:pt x="196726" y="98583"/>
                  </a:lnTo>
                  <a:lnTo>
                    <a:pt x="194454" y="62134"/>
                  </a:lnTo>
                  <a:lnTo>
                    <a:pt x="194054" y="50589"/>
                  </a:lnTo>
                  <a:lnTo>
                    <a:pt x="186894" y="8387"/>
                  </a:lnTo>
                  <a:lnTo>
                    <a:pt x="183125" y="785"/>
                  </a:lnTo>
                  <a:lnTo>
                    <a:pt x="170277" y="0"/>
                  </a:lnTo>
                  <a:close/>
                </a:path>
              </a:pathLst>
            </a:custGeom>
            <a:solidFill>
              <a:srgbClr val="EAB24C"/>
            </a:solidFill>
          </p:spPr>
          <p:txBody>
            <a:bodyPr wrap="square" lIns="0" tIns="0" rIns="0" bIns="0" rtlCol="0"/>
            <a:lstStyle/>
            <a:p>
              <a:endParaRPr lang="fr-FR" b="1" spc="-150" dirty="0"/>
            </a:p>
          </p:txBody>
        </p:sp>
      </p:grpSp>
      <p:grpSp>
        <p:nvGrpSpPr>
          <p:cNvPr id="18" name="object 18"/>
          <p:cNvGrpSpPr/>
          <p:nvPr/>
        </p:nvGrpSpPr>
        <p:grpSpPr>
          <a:xfrm>
            <a:off x="10622034" y="5705664"/>
            <a:ext cx="294005" cy="623570"/>
            <a:chOff x="10622034" y="5705664"/>
            <a:chExt cx="294005" cy="623570"/>
          </a:xfrm>
        </p:grpSpPr>
        <p:sp>
          <p:nvSpPr>
            <p:cNvPr id="19" name="object 19"/>
            <p:cNvSpPr/>
            <p:nvPr/>
          </p:nvSpPr>
          <p:spPr>
            <a:xfrm>
              <a:off x="10622034" y="5709068"/>
              <a:ext cx="284480" cy="580390"/>
            </a:xfrm>
            <a:custGeom>
              <a:avLst/>
              <a:gdLst/>
              <a:ahLst/>
              <a:cxnLst/>
              <a:rect l="l" t="t" r="r" b="b"/>
              <a:pathLst>
                <a:path w="284479" h="580389">
                  <a:moveTo>
                    <a:pt x="236594" y="114155"/>
                  </a:moveTo>
                  <a:lnTo>
                    <a:pt x="129959" y="114155"/>
                  </a:lnTo>
                  <a:lnTo>
                    <a:pt x="137079" y="114269"/>
                  </a:lnTo>
                  <a:lnTo>
                    <a:pt x="142089" y="117428"/>
                  </a:lnTo>
                  <a:lnTo>
                    <a:pt x="149941" y="149696"/>
                  </a:lnTo>
                  <a:lnTo>
                    <a:pt x="149128" y="161452"/>
                  </a:lnTo>
                  <a:lnTo>
                    <a:pt x="147247" y="173792"/>
                  </a:lnTo>
                  <a:lnTo>
                    <a:pt x="144205" y="186442"/>
                  </a:lnTo>
                  <a:lnTo>
                    <a:pt x="141873" y="194781"/>
                  </a:lnTo>
                  <a:lnTo>
                    <a:pt x="139149" y="203782"/>
                  </a:lnTo>
                  <a:lnTo>
                    <a:pt x="136683" y="212048"/>
                  </a:lnTo>
                  <a:lnTo>
                    <a:pt x="120606" y="259303"/>
                  </a:lnTo>
                  <a:lnTo>
                    <a:pt x="84416" y="338720"/>
                  </a:lnTo>
                  <a:lnTo>
                    <a:pt x="75634" y="357643"/>
                  </a:lnTo>
                  <a:lnTo>
                    <a:pt x="66916" y="376724"/>
                  </a:lnTo>
                  <a:lnTo>
                    <a:pt x="47831" y="415199"/>
                  </a:lnTo>
                  <a:lnTo>
                    <a:pt x="26030" y="454245"/>
                  </a:lnTo>
                  <a:lnTo>
                    <a:pt x="20391" y="464277"/>
                  </a:lnTo>
                  <a:lnTo>
                    <a:pt x="4452" y="503108"/>
                  </a:lnTo>
                  <a:lnTo>
                    <a:pt x="0" y="526191"/>
                  </a:lnTo>
                  <a:lnTo>
                    <a:pt x="112" y="532768"/>
                  </a:lnTo>
                  <a:lnTo>
                    <a:pt x="1096" y="539180"/>
                  </a:lnTo>
                  <a:lnTo>
                    <a:pt x="2344" y="545427"/>
                  </a:lnTo>
                  <a:lnTo>
                    <a:pt x="3245" y="551509"/>
                  </a:lnTo>
                  <a:lnTo>
                    <a:pt x="3245" y="557844"/>
                  </a:lnTo>
                  <a:lnTo>
                    <a:pt x="4659" y="563991"/>
                  </a:lnTo>
                  <a:lnTo>
                    <a:pt x="6062" y="569435"/>
                  </a:lnTo>
                  <a:lnTo>
                    <a:pt x="6764" y="574618"/>
                  </a:lnTo>
                  <a:lnTo>
                    <a:pt x="10983" y="574786"/>
                  </a:lnTo>
                  <a:lnTo>
                    <a:pt x="14502" y="576786"/>
                  </a:lnTo>
                  <a:lnTo>
                    <a:pt x="19433" y="580021"/>
                  </a:lnTo>
                  <a:lnTo>
                    <a:pt x="22512" y="578147"/>
                  </a:lnTo>
                  <a:lnTo>
                    <a:pt x="30951" y="572838"/>
                  </a:lnTo>
                  <a:lnTo>
                    <a:pt x="89951" y="535016"/>
                  </a:lnTo>
                  <a:lnTo>
                    <a:pt x="119286" y="516868"/>
                  </a:lnTo>
                  <a:lnTo>
                    <a:pt x="148424" y="499636"/>
                  </a:lnTo>
                  <a:lnTo>
                    <a:pt x="154228" y="496281"/>
                  </a:lnTo>
                  <a:lnTo>
                    <a:pt x="160031" y="492596"/>
                  </a:lnTo>
                  <a:lnTo>
                    <a:pt x="165835" y="488780"/>
                  </a:lnTo>
                  <a:lnTo>
                    <a:pt x="171638" y="485030"/>
                  </a:lnTo>
                  <a:lnTo>
                    <a:pt x="171638" y="484328"/>
                  </a:lnTo>
                  <a:lnTo>
                    <a:pt x="204705" y="463533"/>
                  </a:lnTo>
                  <a:lnTo>
                    <a:pt x="212464" y="462011"/>
                  </a:lnTo>
                  <a:lnTo>
                    <a:pt x="226445" y="462011"/>
                  </a:lnTo>
                  <a:lnTo>
                    <a:pt x="231379" y="456153"/>
                  </a:lnTo>
                  <a:lnTo>
                    <a:pt x="237267" y="450617"/>
                  </a:lnTo>
                  <a:lnTo>
                    <a:pt x="242892" y="445246"/>
                  </a:lnTo>
                  <a:lnTo>
                    <a:pt x="245688" y="441502"/>
                  </a:lnTo>
                  <a:lnTo>
                    <a:pt x="253527" y="431779"/>
                  </a:lnTo>
                  <a:lnTo>
                    <a:pt x="267184" y="425940"/>
                  </a:lnTo>
                  <a:lnTo>
                    <a:pt x="279786" y="420764"/>
                  </a:lnTo>
                  <a:lnTo>
                    <a:pt x="283474" y="414665"/>
                  </a:lnTo>
                  <a:lnTo>
                    <a:pt x="133650" y="414665"/>
                  </a:lnTo>
                  <a:lnTo>
                    <a:pt x="131545" y="412477"/>
                  </a:lnTo>
                  <a:lnTo>
                    <a:pt x="129430" y="409587"/>
                  </a:lnTo>
                  <a:lnTo>
                    <a:pt x="128729" y="405105"/>
                  </a:lnTo>
                  <a:lnTo>
                    <a:pt x="135765" y="392237"/>
                  </a:lnTo>
                  <a:lnTo>
                    <a:pt x="139283" y="385095"/>
                  </a:lnTo>
                  <a:lnTo>
                    <a:pt x="146591" y="371750"/>
                  </a:lnTo>
                  <a:lnTo>
                    <a:pt x="150446" y="365058"/>
                  </a:lnTo>
                  <a:lnTo>
                    <a:pt x="154170" y="358451"/>
                  </a:lnTo>
                  <a:lnTo>
                    <a:pt x="179550" y="307268"/>
                  </a:lnTo>
                  <a:lnTo>
                    <a:pt x="200475" y="262890"/>
                  </a:lnTo>
                  <a:lnTo>
                    <a:pt x="222023" y="207130"/>
                  </a:lnTo>
                  <a:lnTo>
                    <a:pt x="233548" y="153406"/>
                  </a:lnTo>
                  <a:lnTo>
                    <a:pt x="236003" y="129625"/>
                  </a:lnTo>
                  <a:lnTo>
                    <a:pt x="236594" y="114155"/>
                  </a:lnTo>
                  <a:close/>
                </a:path>
                <a:path w="284479" h="580389">
                  <a:moveTo>
                    <a:pt x="226445" y="462011"/>
                  </a:moveTo>
                  <a:lnTo>
                    <a:pt x="212464" y="462011"/>
                  </a:lnTo>
                  <a:lnTo>
                    <a:pt x="218884" y="463996"/>
                  </a:lnTo>
                  <a:lnTo>
                    <a:pt x="223987" y="464964"/>
                  </a:lnTo>
                  <a:lnTo>
                    <a:pt x="226445" y="462011"/>
                  </a:lnTo>
                  <a:close/>
                </a:path>
                <a:path w="284479" h="580389">
                  <a:moveTo>
                    <a:pt x="215249" y="365442"/>
                  </a:moveTo>
                  <a:lnTo>
                    <a:pt x="211731" y="366248"/>
                  </a:lnTo>
                  <a:lnTo>
                    <a:pt x="206810" y="369347"/>
                  </a:lnTo>
                  <a:lnTo>
                    <a:pt x="133650" y="414665"/>
                  </a:lnTo>
                  <a:lnTo>
                    <a:pt x="283474" y="414665"/>
                  </a:lnTo>
                  <a:lnTo>
                    <a:pt x="284462" y="413032"/>
                  </a:lnTo>
                  <a:lnTo>
                    <a:pt x="274902" y="402586"/>
                  </a:lnTo>
                  <a:lnTo>
                    <a:pt x="254078" y="387283"/>
                  </a:lnTo>
                  <a:lnTo>
                    <a:pt x="232198" y="373171"/>
                  </a:lnTo>
                  <a:lnTo>
                    <a:pt x="219469" y="366300"/>
                  </a:lnTo>
                  <a:lnTo>
                    <a:pt x="215249" y="365442"/>
                  </a:lnTo>
                  <a:close/>
                </a:path>
                <a:path w="284479" h="580389">
                  <a:moveTo>
                    <a:pt x="21211" y="203052"/>
                  </a:moveTo>
                  <a:lnTo>
                    <a:pt x="19695" y="203572"/>
                  </a:lnTo>
                  <a:lnTo>
                    <a:pt x="15475" y="204829"/>
                  </a:lnTo>
                  <a:lnTo>
                    <a:pt x="21601" y="203782"/>
                  </a:lnTo>
                  <a:lnTo>
                    <a:pt x="21211" y="203052"/>
                  </a:lnTo>
                  <a:close/>
                </a:path>
                <a:path w="284479" h="580389">
                  <a:moveTo>
                    <a:pt x="169081" y="0"/>
                  </a:moveTo>
                  <a:lnTo>
                    <a:pt x="160298" y="722"/>
                  </a:lnTo>
                  <a:lnTo>
                    <a:pt x="150856" y="3310"/>
                  </a:lnTo>
                  <a:lnTo>
                    <a:pt x="140686" y="7871"/>
                  </a:lnTo>
                  <a:lnTo>
                    <a:pt x="135765" y="10971"/>
                  </a:lnTo>
                  <a:lnTo>
                    <a:pt x="133650" y="11588"/>
                  </a:lnTo>
                  <a:lnTo>
                    <a:pt x="98478" y="32310"/>
                  </a:lnTo>
                  <a:lnTo>
                    <a:pt x="95662" y="34792"/>
                  </a:lnTo>
                  <a:lnTo>
                    <a:pt x="84828" y="45266"/>
                  </a:lnTo>
                  <a:lnTo>
                    <a:pt x="74387" y="56352"/>
                  </a:lnTo>
                  <a:lnTo>
                    <a:pt x="64210" y="67931"/>
                  </a:lnTo>
                  <a:lnTo>
                    <a:pt x="54165" y="79890"/>
                  </a:lnTo>
                  <a:lnTo>
                    <a:pt x="51349" y="83073"/>
                  </a:lnTo>
                  <a:lnTo>
                    <a:pt x="47831" y="85984"/>
                  </a:lnTo>
                  <a:lnTo>
                    <a:pt x="45726" y="89429"/>
                  </a:lnTo>
                  <a:lnTo>
                    <a:pt x="41525" y="95783"/>
                  </a:lnTo>
                  <a:lnTo>
                    <a:pt x="37458" y="102185"/>
                  </a:lnTo>
                  <a:lnTo>
                    <a:pt x="33656" y="108686"/>
                  </a:lnTo>
                  <a:lnTo>
                    <a:pt x="30250" y="115334"/>
                  </a:lnTo>
                  <a:lnTo>
                    <a:pt x="27910" y="126908"/>
                  </a:lnTo>
                  <a:lnTo>
                    <a:pt x="29196" y="137731"/>
                  </a:lnTo>
                  <a:lnTo>
                    <a:pt x="29312" y="138590"/>
                  </a:lnTo>
                  <a:lnTo>
                    <a:pt x="30933" y="149008"/>
                  </a:lnTo>
                  <a:lnTo>
                    <a:pt x="30961" y="149696"/>
                  </a:lnTo>
                  <a:lnTo>
                    <a:pt x="29842" y="160610"/>
                  </a:lnTo>
                  <a:lnTo>
                    <a:pt x="25632" y="170944"/>
                  </a:lnTo>
                  <a:lnTo>
                    <a:pt x="21327" y="180479"/>
                  </a:lnTo>
                  <a:lnTo>
                    <a:pt x="18340" y="189314"/>
                  </a:lnTo>
                  <a:lnTo>
                    <a:pt x="18083" y="197551"/>
                  </a:lnTo>
                  <a:lnTo>
                    <a:pt x="19496" y="199478"/>
                  </a:lnTo>
                  <a:lnTo>
                    <a:pt x="20198" y="201153"/>
                  </a:lnTo>
                  <a:lnTo>
                    <a:pt x="21211" y="203052"/>
                  </a:lnTo>
                  <a:lnTo>
                    <a:pt x="64008" y="188358"/>
                  </a:lnTo>
                  <a:lnTo>
                    <a:pt x="65422" y="188180"/>
                  </a:lnTo>
                  <a:lnTo>
                    <a:pt x="67526" y="187552"/>
                  </a:lnTo>
                  <a:lnTo>
                    <a:pt x="69641" y="185520"/>
                  </a:lnTo>
                  <a:lnTo>
                    <a:pt x="76629" y="180033"/>
                  </a:lnTo>
                  <a:lnTo>
                    <a:pt x="96374" y="149008"/>
                  </a:lnTo>
                  <a:lnTo>
                    <a:pt x="98478" y="144862"/>
                  </a:lnTo>
                  <a:lnTo>
                    <a:pt x="129959" y="114155"/>
                  </a:lnTo>
                  <a:lnTo>
                    <a:pt x="236594" y="114155"/>
                  </a:lnTo>
                  <a:lnTo>
                    <a:pt x="236882" y="106593"/>
                  </a:lnTo>
                  <a:lnTo>
                    <a:pt x="232841" y="63859"/>
                  </a:lnTo>
                  <a:lnTo>
                    <a:pt x="219469" y="27944"/>
                  </a:lnTo>
                  <a:lnTo>
                    <a:pt x="209627" y="18667"/>
                  </a:lnTo>
                  <a:lnTo>
                    <a:pt x="203993" y="14468"/>
                  </a:lnTo>
                  <a:lnTo>
                    <a:pt x="197938" y="10090"/>
                  </a:lnTo>
                  <a:lnTo>
                    <a:pt x="191422" y="6463"/>
                  </a:lnTo>
                  <a:lnTo>
                    <a:pt x="184511" y="3480"/>
                  </a:lnTo>
                  <a:lnTo>
                    <a:pt x="177272" y="1034"/>
                  </a:lnTo>
                  <a:lnTo>
                    <a:pt x="169081" y="0"/>
                  </a:lnTo>
                  <a:close/>
                </a:path>
              </a:pathLst>
            </a:custGeom>
            <a:solidFill>
              <a:srgbClr val="7F4293"/>
            </a:solidFill>
          </p:spPr>
          <p:txBody>
            <a:bodyPr wrap="square" lIns="0" tIns="0" rIns="0" bIns="0" rtlCol="0"/>
            <a:lstStyle/>
            <a:p>
              <a:endParaRPr lang="fr-FR" b="1" spc="-150" dirty="0"/>
            </a:p>
          </p:txBody>
        </p:sp>
        <p:pic>
          <p:nvPicPr>
            <p:cNvPr id="20" name="object 20"/>
            <p:cNvPicPr/>
            <p:nvPr/>
          </p:nvPicPr>
          <p:blipFill>
            <a:blip r:embed="rId3" cstate="print"/>
            <a:stretch>
              <a:fillRect/>
            </a:stretch>
          </p:blipFill>
          <p:spPr>
            <a:xfrm>
              <a:off x="10628091" y="5705664"/>
              <a:ext cx="269930" cy="343166"/>
            </a:xfrm>
            <a:prstGeom prst="rect">
              <a:avLst/>
            </a:prstGeom>
          </p:spPr>
        </p:pic>
        <p:pic>
          <p:nvPicPr>
            <p:cNvPr id="21" name="object 21"/>
            <p:cNvPicPr/>
            <p:nvPr/>
          </p:nvPicPr>
          <p:blipFill>
            <a:blip r:embed="rId4" cstate="print"/>
            <a:stretch>
              <a:fillRect/>
            </a:stretch>
          </p:blipFill>
          <p:spPr>
            <a:xfrm>
              <a:off x="10622358" y="6181891"/>
              <a:ext cx="71001" cy="143356"/>
            </a:xfrm>
            <a:prstGeom prst="rect">
              <a:avLst/>
            </a:prstGeom>
          </p:spPr>
        </p:pic>
        <p:sp>
          <p:nvSpPr>
            <p:cNvPr id="22" name="object 22"/>
            <p:cNvSpPr/>
            <p:nvPr/>
          </p:nvSpPr>
          <p:spPr>
            <a:xfrm>
              <a:off x="10677850" y="5750624"/>
              <a:ext cx="238125" cy="578485"/>
            </a:xfrm>
            <a:custGeom>
              <a:avLst/>
              <a:gdLst/>
              <a:ahLst/>
              <a:cxnLst/>
              <a:rect l="l" t="t" r="r" b="b"/>
              <a:pathLst>
                <a:path w="238125" h="578485">
                  <a:moveTo>
                    <a:pt x="169777" y="0"/>
                  </a:moveTo>
                  <a:lnTo>
                    <a:pt x="160995" y="722"/>
                  </a:lnTo>
                  <a:lnTo>
                    <a:pt x="151552" y="3310"/>
                  </a:lnTo>
                  <a:lnTo>
                    <a:pt x="141388" y="7871"/>
                  </a:lnTo>
                  <a:lnTo>
                    <a:pt x="136467" y="10971"/>
                  </a:lnTo>
                  <a:lnTo>
                    <a:pt x="134351" y="11599"/>
                  </a:lnTo>
                  <a:lnTo>
                    <a:pt x="96363" y="34792"/>
                  </a:lnTo>
                  <a:lnTo>
                    <a:pt x="64911" y="67931"/>
                  </a:lnTo>
                  <a:lnTo>
                    <a:pt x="52050" y="83073"/>
                  </a:lnTo>
                  <a:lnTo>
                    <a:pt x="48532" y="85984"/>
                  </a:lnTo>
                  <a:lnTo>
                    <a:pt x="21012" y="138208"/>
                  </a:lnTo>
                  <a:lnTo>
                    <a:pt x="8616" y="180479"/>
                  </a:lnTo>
                  <a:lnTo>
                    <a:pt x="8702" y="189314"/>
                  </a:lnTo>
                  <a:lnTo>
                    <a:pt x="9842" y="197551"/>
                  </a:lnTo>
                  <a:lnTo>
                    <a:pt x="11256" y="199478"/>
                  </a:lnTo>
                  <a:lnTo>
                    <a:pt x="11957" y="201153"/>
                  </a:lnTo>
                  <a:lnTo>
                    <a:pt x="13360" y="203782"/>
                  </a:lnTo>
                  <a:lnTo>
                    <a:pt x="16177" y="204829"/>
                  </a:lnTo>
                  <a:lnTo>
                    <a:pt x="20397" y="203572"/>
                  </a:lnTo>
                  <a:lnTo>
                    <a:pt x="64710" y="188358"/>
                  </a:lnTo>
                  <a:lnTo>
                    <a:pt x="66123" y="188180"/>
                  </a:lnTo>
                  <a:lnTo>
                    <a:pt x="68228" y="187552"/>
                  </a:lnTo>
                  <a:lnTo>
                    <a:pt x="70343" y="185520"/>
                  </a:lnTo>
                  <a:lnTo>
                    <a:pt x="77330" y="180033"/>
                  </a:lnTo>
                  <a:lnTo>
                    <a:pt x="97075" y="149008"/>
                  </a:lnTo>
                  <a:lnTo>
                    <a:pt x="102698" y="137731"/>
                  </a:lnTo>
                  <a:lnTo>
                    <a:pt x="107619" y="130412"/>
                  </a:lnTo>
                  <a:lnTo>
                    <a:pt x="113253" y="124758"/>
                  </a:lnTo>
                  <a:lnTo>
                    <a:pt x="122221" y="117509"/>
                  </a:lnTo>
                  <a:lnTo>
                    <a:pt x="130660" y="114155"/>
                  </a:lnTo>
                  <a:lnTo>
                    <a:pt x="137781" y="114269"/>
                  </a:lnTo>
                  <a:lnTo>
                    <a:pt x="150638" y="149696"/>
                  </a:lnTo>
                  <a:lnTo>
                    <a:pt x="149826" y="161452"/>
                  </a:lnTo>
                  <a:lnTo>
                    <a:pt x="147959" y="173739"/>
                  </a:lnTo>
                  <a:lnTo>
                    <a:pt x="144906" y="186442"/>
                  </a:lnTo>
                  <a:lnTo>
                    <a:pt x="142574" y="194781"/>
                  </a:lnTo>
                  <a:lnTo>
                    <a:pt x="137385" y="212048"/>
                  </a:lnTo>
                  <a:lnTo>
                    <a:pt x="135053" y="220776"/>
                  </a:lnTo>
                  <a:lnTo>
                    <a:pt x="121307" y="259303"/>
                  </a:lnTo>
                  <a:lnTo>
                    <a:pt x="67613" y="376724"/>
                  </a:lnTo>
                  <a:lnTo>
                    <a:pt x="48532" y="415199"/>
                  </a:lnTo>
                  <a:lnTo>
                    <a:pt x="21088" y="464277"/>
                  </a:lnTo>
                  <a:lnTo>
                    <a:pt x="15911" y="474413"/>
                  </a:lnTo>
                  <a:lnTo>
                    <a:pt x="2900" y="511175"/>
                  </a:lnTo>
                  <a:lnTo>
                    <a:pt x="0" y="535070"/>
                  </a:lnTo>
                  <a:lnTo>
                    <a:pt x="0" y="543509"/>
                  </a:lnTo>
                  <a:lnTo>
                    <a:pt x="701" y="551509"/>
                  </a:lnTo>
                  <a:lnTo>
                    <a:pt x="701" y="557844"/>
                  </a:lnTo>
                  <a:lnTo>
                    <a:pt x="2104" y="562200"/>
                  </a:lnTo>
                  <a:lnTo>
                    <a:pt x="3518" y="567645"/>
                  </a:lnTo>
                  <a:lnTo>
                    <a:pt x="4219" y="572838"/>
                  </a:lnTo>
                  <a:lnTo>
                    <a:pt x="8439" y="572995"/>
                  </a:lnTo>
                  <a:lnTo>
                    <a:pt x="11957" y="575006"/>
                  </a:lnTo>
                  <a:lnTo>
                    <a:pt x="16879" y="578231"/>
                  </a:lnTo>
                  <a:lnTo>
                    <a:pt x="23213" y="578147"/>
                  </a:lnTo>
                  <a:lnTo>
                    <a:pt x="61186" y="553775"/>
                  </a:lnTo>
                  <a:lnTo>
                    <a:pt x="119988" y="516868"/>
                  </a:lnTo>
                  <a:lnTo>
                    <a:pt x="154929" y="496281"/>
                  </a:lnTo>
                  <a:lnTo>
                    <a:pt x="172340" y="485030"/>
                  </a:lnTo>
                  <a:lnTo>
                    <a:pt x="172340" y="484328"/>
                  </a:lnTo>
                  <a:lnTo>
                    <a:pt x="205407" y="463533"/>
                  </a:lnTo>
                  <a:lnTo>
                    <a:pt x="212964" y="458049"/>
                  </a:lnTo>
                  <a:lnTo>
                    <a:pt x="218942" y="451317"/>
                  </a:lnTo>
                  <a:lnTo>
                    <a:pt x="223602" y="443571"/>
                  </a:lnTo>
                  <a:lnTo>
                    <a:pt x="227207" y="435042"/>
                  </a:lnTo>
                  <a:lnTo>
                    <a:pt x="229322" y="430895"/>
                  </a:lnTo>
                  <a:lnTo>
                    <a:pt x="230725" y="423681"/>
                  </a:lnTo>
                  <a:lnTo>
                    <a:pt x="232617" y="411522"/>
                  </a:lnTo>
                  <a:lnTo>
                    <a:pt x="233189" y="400323"/>
                  </a:lnTo>
                  <a:lnTo>
                    <a:pt x="232704" y="389787"/>
                  </a:lnTo>
                  <a:lnTo>
                    <a:pt x="231427" y="379619"/>
                  </a:lnTo>
                  <a:lnTo>
                    <a:pt x="230725" y="371619"/>
                  </a:lnTo>
                  <a:lnTo>
                    <a:pt x="226506" y="367944"/>
                  </a:lnTo>
                  <a:lnTo>
                    <a:pt x="220171" y="366300"/>
                  </a:lnTo>
                  <a:lnTo>
                    <a:pt x="215951" y="365442"/>
                  </a:lnTo>
                  <a:lnTo>
                    <a:pt x="212433" y="366248"/>
                  </a:lnTo>
                  <a:lnTo>
                    <a:pt x="134351" y="414665"/>
                  </a:lnTo>
                  <a:lnTo>
                    <a:pt x="132247" y="412477"/>
                  </a:lnTo>
                  <a:lnTo>
                    <a:pt x="130132" y="409587"/>
                  </a:lnTo>
                  <a:lnTo>
                    <a:pt x="129430" y="405105"/>
                  </a:lnTo>
                  <a:lnTo>
                    <a:pt x="136467" y="392237"/>
                  </a:lnTo>
                  <a:lnTo>
                    <a:pt x="139985" y="385095"/>
                  </a:lnTo>
                  <a:lnTo>
                    <a:pt x="180252" y="307268"/>
                  </a:lnTo>
                  <a:lnTo>
                    <a:pt x="201177" y="262890"/>
                  </a:lnTo>
                  <a:lnTo>
                    <a:pt x="222724" y="207128"/>
                  </a:lnTo>
                  <a:lnTo>
                    <a:pt x="234244" y="153448"/>
                  </a:lnTo>
                  <a:lnTo>
                    <a:pt x="237584" y="106592"/>
                  </a:lnTo>
                  <a:lnTo>
                    <a:pt x="236617" y="84594"/>
                  </a:lnTo>
                  <a:lnTo>
                    <a:pt x="228439" y="44378"/>
                  </a:lnTo>
                  <a:lnTo>
                    <a:pt x="210328" y="18667"/>
                  </a:lnTo>
                  <a:lnTo>
                    <a:pt x="198639" y="10090"/>
                  </a:lnTo>
                  <a:lnTo>
                    <a:pt x="192122" y="6463"/>
                  </a:lnTo>
                  <a:lnTo>
                    <a:pt x="185208" y="3480"/>
                  </a:lnTo>
                  <a:lnTo>
                    <a:pt x="177963" y="1034"/>
                  </a:lnTo>
                  <a:lnTo>
                    <a:pt x="169777" y="0"/>
                  </a:lnTo>
                  <a:close/>
                </a:path>
              </a:pathLst>
            </a:custGeom>
            <a:solidFill>
              <a:srgbClr val="A563C6"/>
            </a:solidFill>
          </p:spPr>
          <p:txBody>
            <a:bodyPr wrap="square" lIns="0" tIns="0" rIns="0" bIns="0" rtlCol="0"/>
            <a:lstStyle/>
            <a:p>
              <a:endParaRPr lang="fr-FR" b="1" spc="-150" dirty="0"/>
            </a:p>
          </p:txBody>
        </p:sp>
      </p:grpSp>
      <p:grpSp>
        <p:nvGrpSpPr>
          <p:cNvPr id="23" name="object 23"/>
          <p:cNvGrpSpPr/>
          <p:nvPr/>
        </p:nvGrpSpPr>
        <p:grpSpPr>
          <a:xfrm>
            <a:off x="10627473" y="7334263"/>
            <a:ext cx="282575" cy="611505"/>
            <a:chOff x="10627473" y="7334263"/>
            <a:chExt cx="282575" cy="611505"/>
          </a:xfrm>
        </p:grpSpPr>
        <p:sp>
          <p:nvSpPr>
            <p:cNvPr id="24" name="object 24"/>
            <p:cNvSpPr/>
            <p:nvPr/>
          </p:nvSpPr>
          <p:spPr>
            <a:xfrm>
              <a:off x="10627473" y="7340312"/>
              <a:ext cx="231140" cy="598170"/>
            </a:xfrm>
            <a:custGeom>
              <a:avLst/>
              <a:gdLst/>
              <a:ahLst/>
              <a:cxnLst/>
              <a:rect l="l" t="t" r="r" b="b"/>
              <a:pathLst>
                <a:path w="231140" h="598170">
                  <a:moveTo>
                    <a:pt x="158451" y="0"/>
                  </a:moveTo>
                  <a:lnTo>
                    <a:pt x="110563" y="15498"/>
                  </a:lnTo>
                  <a:lnTo>
                    <a:pt x="77076" y="37990"/>
                  </a:lnTo>
                  <a:lnTo>
                    <a:pt x="45838" y="69043"/>
                  </a:lnTo>
                  <a:lnTo>
                    <a:pt x="21648" y="110242"/>
                  </a:lnTo>
                  <a:lnTo>
                    <a:pt x="2895" y="167602"/>
                  </a:lnTo>
                  <a:lnTo>
                    <a:pt x="0" y="185079"/>
                  </a:lnTo>
                  <a:lnTo>
                    <a:pt x="1219" y="192485"/>
                  </a:lnTo>
                  <a:lnTo>
                    <a:pt x="4141" y="198857"/>
                  </a:lnTo>
                  <a:lnTo>
                    <a:pt x="47964" y="229105"/>
                  </a:lnTo>
                  <a:lnTo>
                    <a:pt x="56014" y="235013"/>
                  </a:lnTo>
                  <a:lnTo>
                    <a:pt x="67737" y="225429"/>
                  </a:lnTo>
                  <a:lnTo>
                    <a:pt x="86585" y="207540"/>
                  </a:lnTo>
                  <a:lnTo>
                    <a:pt x="104963" y="188784"/>
                  </a:lnTo>
                  <a:lnTo>
                    <a:pt x="115279" y="176596"/>
                  </a:lnTo>
                  <a:lnTo>
                    <a:pt x="111642" y="169328"/>
                  </a:lnTo>
                  <a:lnTo>
                    <a:pt x="87552" y="152043"/>
                  </a:lnTo>
                  <a:lnTo>
                    <a:pt x="83562" y="144545"/>
                  </a:lnTo>
                  <a:lnTo>
                    <a:pt x="110476" y="112912"/>
                  </a:lnTo>
                  <a:lnTo>
                    <a:pt x="120148" y="109285"/>
                  </a:lnTo>
                  <a:lnTo>
                    <a:pt x="128414" y="111268"/>
                  </a:lnTo>
                  <a:lnTo>
                    <a:pt x="134221" y="120179"/>
                  </a:lnTo>
                  <a:lnTo>
                    <a:pt x="136095" y="124388"/>
                  </a:lnTo>
                  <a:lnTo>
                    <a:pt x="140472" y="141383"/>
                  </a:lnTo>
                  <a:lnTo>
                    <a:pt x="140472" y="149550"/>
                  </a:lnTo>
                  <a:lnTo>
                    <a:pt x="139854" y="158052"/>
                  </a:lnTo>
                  <a:lnTo>
                    <a:pt x="136883" y="167604"/>
                  </a:lnTo>
                  <a:lnTo>
                    <a:pt x="131150" y="177400"/>
                  </a:lnTo>
                  <a:lnTo>
                    <a:pt x="124596" y="187349"/>
                  </a:lnTo>
                  <a:lnTo>
                    <a:pt x="119163" y="197360"/>
                  </a:lnTo>
                  <a:lnTo>
                    <a:pt x="118546" y="199171"/>
                  </a:lnTo>
                  <a:lnTo>
                    <a:pt x="108535" y="212595"/>
                  </a:lnTo>
                  <a:lnTo>
                    <a:pt x="109834" y="218344"/>
                  </a:lnTo>
                  <a:lnTo>
                    <a:pt x="102954" y="224930"/>
                  </a:lnTo>
                  <a:lnTo>
                    <a:pt x="95820" y="230322"/>
                  </a:lnTo>
                  <a:lnTo>
                    <a:pt x="81315" y="239836"/>
                  </a:lnTo>
                  <a:lnTo>
                    <a:pt x="74180" y="245222"/>
                  </a:lnTo>
                  <a:lnTo>
                    <a:pt x="56045" y="280729"/>
                  </a:lnTo>
                  <a:lnTo>
                    <a:pt x="55427" y="312979"/>
                  </a:lnTo>
                  <a:lnTo>
                    <a:pt x="56673" y="324194"/>
                  </a:lnTo>
                  <a:lnTo>
                    <a:pt x="59804" y="337398"/>
                  </a:lnTo>
                  <a:lnTo>
                    <a:pt x="69186" y="340644"/>
                  </a:lnTo>
                  <a:lnTo>
                    <a:pt x="82934" y="333419"/>
                  </a:lnTo>
                  <a:lnTo>
                    <a:pt x="89196" y="329398"/>
                  </a:lnTo>
                  <a:lnTo>
                    <a:pt x="101993" y="324287"/>
                  </a:lnTo>
                  <a:lnTo>
                    <a:pt x="108422" y="322547"/>
                  </a:lnTo>
                  <a:lnTo>
                    <a:pt x="114617" y="321903"/>
                  </a:lnTo>
                  <a:lnTo>
                    <a:pt x="120462" y="322623"/>
                  </a:lnTo>
                  <a:lnTo>
                    <a:pt x="140472" y="349984"/>
                  </a:lnTo>
                  <a:lnTo>
                    <a:pt x="141728" y="353774"/>
                  </a:lnTo>
                  <a:lnTo>
                    <a:pt x="143513" y="364343"/>
                  </a:lnTo>
                  <a:lnTo>
                    <a:pt x="144148" y="371805"/>
                  </a:lnTo>
                  <a:lnTo>
                    <a:pt x="144197" y="379573"/>
                  </a:lnTo>
                  <a:lnTo>
                    <a:pt x="143602" y="387679"/>
                  </a:lnTo>
                  <a:lnTo>
                    <a:pt x="116954" y="434344"/>
                  </a:lnTo>
                  <a:lnTo>
                    <a:pt x="100452" y="442996"/>
                  </a:lnTo>
                  <a:lnTo>
                    <a:pt x="99195" y="442913"/>
                  </a:lnTo>
                  <a:lnTo>
                    <a:pt x="97321" y="443154"/>
                  </a:lnTo>
                  <a:lnTo>
                    <a:pt x="88567" y="442557"/>
                  </a:lnTo>
                  <a:lnTo>
                    <a:pt x="82316" y="437677"/>
                  </a:lnTo>
                  <a:lnTo>
                    <a:pt x="77311" y="429908"/>
                  </a:lnTo>
                  <a:lnTo>
                    <a:pt x="74180" y="425604"/>
                  </a:lnTo>
                  <a:lnTo>
                    <a:pt x="64181" y="418987"/>
                  </a:lnTo>
                  <a:lnTo>
                    <a:pt x="62307" y="418484"/>
                  </a:lnTo>
                  <a:lnTo>
                    <a:pt x="60422" y="418725"/>
                  </a:lnTo>
                  <a:lnTo>
                    <a:pt x="53542" y="420118"/>
                  </a:lnTo>
                  <a:lnTo>
                    <a:pt x="46663" y="422243"/>
                  </a:lnTo>
                  <a:lnTo>
                    <a:pt x="40412" y="427751"/>
                  </a:lnTo>
                  <a:lnTo>
                    <a:pt x="23533" y="441813"/>
                  </a:lnTo>
                  <a:lnTo>
                    <a:pt x="4141" y="483906"/>
                  </a:lnTo>
                  <a:lnTo>
                    <a:pt x="3128" y="497436"/>
                  </a:lnTo>
                  <a:lnTo>
                    <a:pt x="3175" y="503836"/>
                  </a:lnTo>
                  <a:lnTo>
                    <a:pt x="15018" y="544291"/>
                  </a:lnTo>
                  <a:lnTo>
                    <a:pt x="30412" y="557716"/>
                  </a:lnTo>
                  <a:lnTo>
                    <a:pt x="34161" y="560197"/>
                  </a:lnTo>
                  <a:lnTo>
                    <a:pt x="35407" y="561768"/>
                  </a:lnTo>
                  <a:lnTo>
                    <a:pt x="44743" y="567815"/>
                  </a:lnTo>
                  <a:lnTo>
                    <a:pt x="77943" y="591877"/>
                  </a:lnTo>
                  <a:lnTo>
                    <a:pt x="87280" y="597924"/>
                  </a:lnTo>
                  <a:lnTo>
                    <a:pt x="87071" y="594784"/>
                  </a:lnTo>
                  <a:lnTo>
                    <a:pt x="79950" y="584365"/>
                  </a:lnTo>
                  <a:lnTo>
                    <a:pt x="73064" y="572990"/>
                  </a:lnTo>
                  <a:lnTo>
                    <a:pt x="73563" y="566982"/>
                  </a:lnTo>
                  <a:lnTo>
                    <a:pt x="86233" y="563560"/>
                  </a:lnTo>
                  <a:lnTo>
                    <a:pt x="98965" y="559484"/>
                  </a:lnTo>
                  <a:lnTo>
                    <a:pt x="136955" y="539166"/>
                  </a:lnTo>
                  <a:lnTo>
                    <a:pt x="174812" y="508766"/>
                  </a:lnTo>
                  <a:lnTo>
                    <a:pt x="205980" y="464887"/>
                  </a:lnTo>
                  <a:lnTo>
                    <a:pt x="220522" y="425981"/>
                  </a:lnTo>
                  <a:lnTo>
                    <a:pt x="230107" y="370945"/>
                  </a:lnTo>
                  <a:lnTo>
                    <a:pt x="230532" y="353177"/>
                  </a:lnTo>
                  <a:lnTo>
                    <a:pt x="229383" y="328100"/>
                  </a:lnTo>
                  <a:lnTo>
                    <a:pt x="219276" y="269264"/>
                  </a:lnTo>
                  <a:lnTo>
                    <a:pt x="202386" y="228396"/>
                  </a:lnTo>
                  <a:lnTo>
                    <a:pt x="194261" y="226731"/>
                  </a:lnTo>
                  <a:lnTo>
                    <a:pt x="191758" y="225809"/>
                  </a:lnTo>
                  <a:lnTo>
                    <a:pt x="191130" y="223171"/>
                  </a:lnTo>
                  <a:lnTo>
                    <a:pt x="191130" y="215003"/>
                  </a:lnTo>
                  <a:lnTo>
                    <a:pt x="192376" y="209150"/>
                  </a:lnTo>
                  <a:lnTo>
                    <a:pt x="194878" y="203391"/>
                  </a:lnTo>
                  <a:lnTo>
                    <a:pt x="199318" y="194111"/>
                  </a:lnTo>
                  <a:lnTo>
                    <a:pt x="203167" y="184654"/>
                  </a:lnTo>
                  <a:lnTo>
                    <a:pt x="213333" y="139790"/>
                  </a:lnTo>
                  <a:lnTo>
                    <a:pt x="216537" y="93010"/>
                  </a:lnTo>
                  <a:lnTo>
                    <a:pt x="216233" y="82811"/>
                  </a:lnTo>
                  <a:lnTo>
                    <a:pt x="208481" y="40267"/>
                  </a:lnTo>
                  <a:lnTo>
                    <a:pt x="189256" y="11858"/>
                  </a:lnTo>
                  <a:lnTo>
                    <a:pt x="185496" y="7146"/>
                  </a:lnTo>
                  <a:lnTo>
                    <a:pt x="177999" y="2172"/>
                  </a:lnTo>
                  <a:lnTo>
                    <a:pt x="173622" y="2989"/>
                  </a:lnTo>
                  <a:lnTo>
                    <a:pt x="170492" y="1659"/>
                  </a:lnTo>
                  <a:lnTo>
                    <a:pt x="164647" y="249"/>
                  </a:lnTo>
                  <a:lnTo>
                    <a:pt x="158451" y="0"/>
                  </a:lnTo>
                  <a:close/>
                </a:path>
              </a:pathLst>
            </a:custGeom>
            <a:solidFill>
              <a:srgbClr val="38A5B2"/>
            </a:solidFill>
          </p:spPr>
          <p:txBody>
            <a:bodyPr wrap="square" lIns="0" tIns="0" rIns="0" bIns="0" rtlCol="0"/>
            <a:lstStyle/>
            <a:p>
              <a:endParaRPr lang="fr-FR" b="1" spc="-150" dirty="0"/>
            </a:p>
          </p:txBody>
        </p:sp>
        <p:sp>
          <p:nvSpPr>
            <p:cNvPr id="25" name="object 25"/>
            <p:cNvSpPr/>
            <p:nvPr/>
          </p:nvSpPr>
          <p:spPr>
            <a:xfrm>
              <a:off x="10671020" y="7362654"/>
              <a:ext cx="168275" cy="102870"/>
            </a:xfrm>
            <a:custGeom>
              <a:avLst/>
              <a:gdLst/>
              <a:ahLst/>
              <a:cxnLst/>
              <a:rect l="l" t="t" r="r" b="b"/>
              <a:pathLst>
                <a:path w="168275" h="102870">
                  <a:moveTo>
                    <a:pt x="55024" y="0"/>
                  </a:moveTo>
                  <a:lnTo>
                    <a:pt x="31147" y="16260"/>
                  </a:lnTo>
                  <a:lnTo>
                    <a:pt x="17456" y="26856"/>
                  </a:lnTo>
                  <a:lnTo>
                    <a:pt x="8793" y="36445"/>
                  </a:lnTo>
                  <a:lnTo>
                    <a:pt x="0" y="49684"/>
                  </a:lnTo>
                  <a:lnTo>
                    <a:pt x="71725" y="102290"/>
                  </a:lnTo>
                  <a:lnTo>
                    <a:pt x="167973" y="62039"/>
                  </a:lnTo>
                  <a:lnTo>
                    <a:pt x="55024" y="0"/>
                  </a:lnTo>
                  <a:close/>
                </a:path>
              </a:pathLst>
            </a:custGeom>
            <a:solidFill>
              <a:srgbClr val="167C82"/>
            </a:solidFill>
          </p:spPr>
          <p:txBody>
            <a:bodyPr wrap="square" lIns="0" tIns="0" rIns="0" bIns="0" rtlCol="0"/>
            <a:lstStyle/>
            <a:p>
              <a:endParaRPr lang="fr-FR" b="1" spc="-150" dirty="0"/>
            </a:p>
          </p:txBody>
        </p:sp>
        <p:sp>
          <p:nvSpPr>
            <p:cNvPr id="26" name="object 26"/>
            <p:cNvSpPr/>
            <p:nvPr/>
          </p:nvSpPr>
          <p:spPr>
            <a:xfrm>
              <a:off x="10726043" y="7334263"/>
              <a:ext cx="134620" cy="90805"/>
            </a:xfrm>
            <a:custGeom>
              <a:avLst/>
              <a:gdLst/>
              <a:ahLst/>
              <a:cxnLst/>
              <a:rect l="l" t="t" r="r" b="b"/>
              <a:pathLst>
                <a:path w="134620" h="90804">
                  <a:moveTo>
                    <a:pt x="45509" y="0"/>
                  </a:moveTo>
                  <a:lnTo>
                    <a:pt x="27682" y="8513"/>
                  </a:lnTo>
                  <a:lnTo>
                    <a:pt x="0" y="28398"/>
                  </a:lnTo>
                  <a:lnTo>
                    <a:pt x="51872" y="64543"/>
                  </a:lnTo>
                  <a:lnTo>
                    <a:pt x="82552" y="90427"/>
                  </a:lnTo>
                  <a:lnTo>
                    <a:pt x="134425" y="46450"/>
                  </a:lnTo>
                  <a:lnTo>
                    <a:pt x="82552" y="10294"/>
                  </a:lnTo>
                  <a:lnTo>
                    <a:pt x="61219" y="1159"/>
                  </a:lnTo>
                  <a:lnTo>
                    <a:pt x="45509" y="0"/>
                  </a:lnTo>
                  <a:close/>
                </a:path>
              </a:pathLst>
            </a:custGeom>
            <a:solidFill>
              <a:srgbClr val="38A5B2"/>
            </a:solidFill>
          </p:spPr>
          <p:txBody>
            <a:bodyPr wrap="square" lIns="0" tIns="0" rIns="0" bIns="0" rtlCol="0"/>
            <a:lstStyle/>
            <a:p>
              <a:endParaRPr lang="fr-FR" b="1" spc="-150" dirty="0"/>
            </a:p>
          </p:txBody>
        </p:sp>
        <p:sp>
          <p:nvSpPr>
            <p:cNvPr id="27" name="object 27"/>
            <p:cNvSpPr/>
            <p:nvPr/>
          </p:nvSpPr>
          <p:spPr>
            <a:xfrm>
              <a:off x="10640619" y="7450791"/>
              <a:ext cx="217804" cy="403860"/>
            </a:xfrm>
            <a:custGeom>
              <a:avLst/>
              <a:gdLst/>
              <a:ahLst/>
              <a:cxnLst/>
              <a:rect l="l" t="t" r="r" b="b"/>
              <a:pathLst>
                <a:path w="217804" h="403859">
                  <a:moveTo>
                    <a:pt x="104152" y="345490"/>
                  </a:moveTo>
                  <a:lnTo>
                    <a:pt x="52273" y="309333"/>
                  </a:lnTo>
                  <a:lnTo>
                    <a:pt x="38671" y="304076"/>
                  </a:lnTo>
                  <a:lnTo>
                    <a:pt x="28689" y="306082"/>
                  </a:lnTo>
                  <a:lnTo>
                    <a:pt x="17424" y="318757"/>
                  </a:lnTo>
                  <a:lnTo>
                    <a:pt x="0" y="345490"/>
                  </a:lnTo>
                  <a:lnTo>
                    <a:pt x="79438" y="403542"/>
                  </a:lnTo>
                  <a:lnTo>
                    <a:pt x="104152" y="345490"/>
                  </a:lnTo>
                  <a:close/>
                </a:path>
                <a:path w="217804" h="403859">
                  <a:moveTo>
                    <a:pt x="135610" y="219113"/>
                  </a:moveTo>
                  <a:lnTo>
                    <a:pt x="104216" y="180251"/>
                  </a:lnTo>
                  <a:lnTo>
                    <a:pt x="51866" y="144741"/>
                  </a:lnTo>
                  <a:lnTo>
                    <a:pt x="44310" y="154216"/>
                  </a:lnTo>
                  <a:lnTo>
                    <a:pt x="40551" y="161264"/>
                  </a:lnTo>
                  <a:lnTo>
                    <a:pt x="39458" y="169405"/>
                  </a:lnTo>
                  <a:lnTo>
                    <a:pt x="39916" y="182130"/>
                  </a:lnTo>
                  <a:lnTo>
                    <a:pt x="45834" y="221449"/>
                  </a:lnTo>
                  <a:lnTo>
                    <a:pt x="104152" y="263296"/>
                  </a:lnTo>
                  <a:lnTo>
                    <a:pt x="135610" y="219113"/>
                  </a:lnTo>
                  <a:close/>
                </a:path>
                <a:path w="217804" h="403859">
                  <a:moveTo>
                    <a:pt x="190500" y="246684"/>
                  </a:moveTo>
                  <a:lnTo>
                    <a:pt x="152628" y="222262"/>
                  </a:lnTo>
                  <a:lnTo>
                    <a:pt x="129197" y="246684"/>
                  </a:lnTo>
                  <a:lnTo>
                    <a:pt x="130848" y="260667"/>
                  </a:lnTo>
                  <a:lnTo>
                    <a:pt x="131889" y="271487"/>
                  </a:lnTo>
                  <a:lnTo>
                    <a:pt x="130644" y="281089"/>
                  </a:lnTo>
                  <a:lnTo>
                    <a:pt x="125425" y="291414"/>
                  </a:lnTo>
                  <a:lnTo>
                    <a:pt x="190500" y="336486"/>
                  </a:lnTo>
                  <a:lnTo>
                    <a:pt x="190500" y="246684"/>
                  </a:lnTo>
                  <a:close/>
                </a:path>
                <a:path w="217804" h="403859">
                  <a:moveTo>
                    <a:pt x="217436" y="33642"/>
                  </a:moveTo>
                  <a:lnTo>
                    <a:pt x="172173" y="0"/>
                  </a:lnTo>
                  <a:lnTo>
                    <a:pt x="102108" y="53543"/>
                  </a:lnTo>
                  <a:lnTo>
                    <a:pt x="102108" y="105321"/>
                  </a:lnTo>
                  <a:lnTo>
                    <a:pt x="167982" y="145237"/>
                  </a:lnTo>
                  <a:lnTo>
                    <a:pt x="217436" y="33642"/>
                  </a:lnTo>
                  <a:close/>
                </a:path>
              </a:pathLst>
            </a:custGeom>
            <a:solidFill>
              <a:srgbClr val="167C82"/>
            </a:solidFill>
          </p:spPr>
          <p:txBody>
            <a:bodyPr wrap="square" lIns="0" tIns="0" rIns="0" bIns="0" rtlCol="0"/>
            <a:lstStyle/>
            <a:p>
              <a:endParaRPr lang="fr-FR" b="1" spc="-150" dirty="0"/>
            </a:p>
          </p:txBody>
        </p:sp>
        <p:sp>
          <p:nvSpPr>
            <p:cNvPr id="28" name="object 28"/>
            <p:cNvSpPr/>
            <p:nvPr/>
          </p:nvSpPr>
          <p:spPr>
            <a:xfrm>
              <a:off x="10679340" y="7376464"/>
              <a:ext cx="231140" cy="568960"/>
            </a:xfrm>
            <a:custGeom>
              <a:avLst/>
              <a:gdLst/>
              <a:ahLst/>
              <a:cxnLst/>
              <a:rect l="l" t="t" r="r" b="b"/>
              <a:pathLst>
                <a:path w="231140" h="568959">
                  <a:moveTo>
                    <a:pt x="158455" y="0"/>
                  </a:moveTo>
                  <a:lnTo>
                    <a:pt x="110567" y="15498"/>
                  </a:lnTo>
                  <a:lnTo>
                    <a:pt x="77080" y="37990"/>
                  </a:lnTo>
                  <a:lnTo>
                    <a:pt x="45842" y="69043"/>
                  </a:lnTo>
                  <a:lnTo>
                    <a:pt x="21652" y="110242"/>
                  </a:lnTo>
                  <a:lnTo>
                    <a:pt x="2899" y="167602"/>
                  </a:lnTo>
                  <a:lnTo>
                    <a:pt x="0" y="185079"/>
                  </a:lnTo>
                  <a:lnTo>
                    <a:pt x="1221" y="192485"/>
                  </a:lnTo>
                  <a:lnTo>
                    <a:pt x="6647" y="204229"/>
                  </a:lnTo>
                  <a:lnTo>
                    <a:pt x="11024" y="204899"/>
                  </a:lnTo>
                  <a:lnTo>
                    <a:pt x="17275" y="203098"/>
                  </a:lnTo>
                  <a:lnTo>
                    <a:pt x="57067" y="185366"/>
                  </a:lnTo>
                  <a:lnTo>
                    <a:pt x="80549" y="151012"/>
                  </a:lnTo>
                  <a:lnTo>
                    <a:pt x="83566" y="144545"/>
                  </a:lnTo>
                  <a:lnTo>
                    <a:pt x="87084" y="137662"/>
                  </a:lnTo>
                  <a:lnTo>
                    <a:pt x="120152" y="109285"/>
                  </a:lnTo>
                  <a:lnTo>
                    <a:pt x="128418" y="111268"/>
                  </a:lnTo>
                  <a:lnTo>
                    <a:pt x="134224" y="120179"/>
                  </a:lnTo>
                  <a:lnTo>
                    <a:pt x="136099" y="124388"/>
                  </a:lnTo>
                  <a:lnTo>
                    <a:pt x="140476" y="141383"/>
                  </a:lnTo>
                  <a:lnTo>
                    <a:pt x="140476" y="149550"/>
                  </a:lnTo>
                  <a:lnTo>
                    <a:pt x="132551" y="187349"/>
                  </a:lnTo>
                  <a:lnTo>
                    <a:pt x="102958" y="224930"/>
                  </a:lnTo>
                  <a:lnTo>
                    <a:pt x="81319" y="239831"/>
                  </a:lnTo>
                  <a:lnTo>
                    <a:pt x="74184" y="245222"/>
                  </a:lnTo>
                  <a:lnTo>
                    <a:pt x="56049" y="280729"/>
                  </a:lnTo>
                  <a:lnTo>
                    <a:pt x="55431" y="312979"/>
                  </a:lnTo>
                  <a:lnTo>
                    <a:pt x="56677" y="324194"/>
                  </a:lnTo>
                  <a:lnTo>
                    <a:pt x="59808" y="337398"/>
                  </a:lnTo>
                  <a:lnTo>
                    <a:pt x="69190" y="340644"/>
                  </a:lnTo>
                  <a:lnTo>
                    <a:pt x="82938" y="333419"/>
                  </a:lnTo>
                  <a:lnTo>
                    <a:pt x="89200" y="329398"/>
                  </a:lnTo>
                  <a:lnTo>
                    <a:pt x="101997" y="324287"/>
                  </a:lnTo>
                  <a:lnTo>
                    <a:pt x="108426" y="322547"/>
                  </a:lnTo>
                  <a:lnTo>
                    <a:pt x="114621" y="321903"/>
                  </a:lnTo>
                  <a:lnTo>
                    <a:pt x="120466" y="322623"/>
                  </a:lnTo>
                  <a:lnTo>
                    <a:pt x="140476" y="349984"/>
                  </a:lnTo>
                  <a:lnTo>
                    <a:pt x="141732" y="353774"/>
                  </a:lnTo>
                  <a:lnTo>
                    <a:pt x="143517" y="364343"/>
                  </a:lnTo>
                  <a:lnTo>
                    <a:pt x="144152" y="371805"/>
                  </a:lnTo>
                  <a:lnTo>
                    <a:pt x="144201" y="379573"/>
                  </a:lnTo>
                  <a:lnTo>
                    <a:pt x="143606" y="387679"/>
                  </a:lnTo>
                  <a:lnTo>
                    <a:pt x="116958" y="434344"/>
                  </a:lnTo>
                  <a:lnTo>
                    <a:pt x="100456" y="442996"/>
                  </a:lnTo>
                  <a:lnTo>
                    <a:pt x="99199" y="442913"/>
                  </a:lnTo>
                  <a:lnTo>
                    <a:pt x="97325" y="443154"/>
                  </a:lnTo>
                  <a:lnTo>
                    <a:pt x="88571" y="442557"/>
                  </a:lnTo>
                  <a:lnTo>
                    <a:pt x="82320" y="437677"/>
                  </a:lnTo>
                  <a:lnTo>
                    <a:pt x="77315" y="429908"/>
                  </a:lnTo>
                  <a:lnTo>
                    <a:pt x="74184" y="425604"/>
                  </a:lnTo>
                  <a:lnTo>
                    <a:pt x="64185" y="418987"/>
                  </a:lnTo>
                  <a:lnTo>
                    <a:pt x="62310" y="418484"/>
                  </a:lnTo>
                  <a:lnTo>
                    <a:pt x="60426" y="418725"/>
                  </a:lnTo>
                  <a:lnTo>
                    <a:pt x="53546" y="420118"/>
                  </a:lnTo>
                  <a:lnTo>
                    <a:pt x="46667" y="422243"/>
                  </a:lnTo>
                  <a:lnTo>
                    <a:pt x="40416" y="427751"/>
                  </a:lnTo>
                  <a:lnTo>
                    <a:pt x="23526" y="441813"/>
                  </a:lnTo>
                  <a:lnTo>
                    <a:pt x="4145" y="483906"/>
                  </a:lnTo>
                  <a:lnTo>
                    <a:pt x="3132" y="497436"/>
                  </a:lnTo>
                  <a:lnTo>
                    <a:pt x="3179" y="503836"/>
                  </a:lnTo>
                  <a:lnTo>
                    <a:pt x="15021" y="544291"/>
                  </a:lnTo>
                  <a:lnTo>
                    <a:pt x="30416" y="557716"/>
                  </a:lnTo>
                  <a:lnTo>
                    <a:pt x="34165" y="560197"/>
                  </a:lnTo>
                  <a:lnTo>
                    <a:pt x="35411" y="561768"/>
                  </a:lnTo>
                  <a:lnTo>
                    <a:pt x="39788" y="563181"/>
                  </a:lnTo>
                  <a:lnTo>
                    <a:pt x="44164" y="565338"/>
                  </a:lnTo>
                  <a:lnTo>
                    <a:pt x="54391" y="568483"/>
                  </a:lnTo>
                  <a:lnTo>
                    <a:pt x="60583" y="568779"/>
                  </a:lnTo>
                  <a:lnTo>
                    <a:pt x="67011" y="568120"/>
                  </a:lnTo>
                  <a:lnTo>
                    <a:pt x="111818" y="554094"/>
                  </a:lnTo>
                  <a:lnTo>
                    <a:pt x="148611" y="531287"/>
                  </a:lnTo>
                  <a:lnTo>
                    <a:pt x="183008" y="499874"/>
                  </a:lnTo>
                  <a:lnTo>
                    <a:pt x="205984" y="464887"/>
                  </a:lnTo>
                  <a:lnTo>
                    <a:pt x="220526" y="425981"/>
                  </a:lnTo>
                  <a:lnTo>
                    <a:pt x="230111" y="370945"/>
                  </a:lnTo>
                  <a:lnTo>
                    <a:pt x="230536" y="353177"/>
                  </a:lnTo>
                  <a:lnTo>
                    <a:pt x="229387" y="328100"/>
                  </a:lnTo>
                  <a:lnTo>
                    <a:pt x="219269" y="269264"/>
                  </a:lnTo>
                  <a:lnTo>
                    <a:pt x="202390" y="228396"/>
                  </a:lnTo>
                  <a:lnTo>
                    <a:pt x="194265" y="226731"/>
                  </a:lnTo>
                  <a:lnTo>
                    <a:pt x="191762" y="225809"/>
                  </a:lnTo>
                  <a:lnTo>
                    <a:pt x="191134" y="223171"/>
                  </a:lnTo>
                  <a:lnTo>
                    <a:pt x="191134" y="215003"/>
                  </a:lnTo>
                  <a:lnTo>
                    <a:pt x="192380" y="209150"/>
                  </a:lnTo>
                  <a:lnTo>
                    <a:pt x="194882" y="203391"/>
                  </a:lnTo>
                  <a:lnTo>
                    <a:pt x="199322" y="194111"/>
                  </a:lnTo>
                  <a:lnTo>
                    <a:pt x="203171" y="184654"/>
                  </a:lnTo>
                  <a:lnTo>
                    <a:pt x="213337" y="139790"/>
                  </a:lnTo>
                  <a:lnTo>
                    <a:pt x="216541" y="93010"/>
                  </a:lnTo>
                  <a:lnTo>
                    <a:pt x="216237" y="82811"/>
                  </a:lnTo>
                  <a:lnTo>
                    <a:pt x="208485" y="40267"/>
                  </a:lnTo>
                  <a:lnTo>
                    <a:pt x="189259" y="11858"/>
                  </a:lnTo>
                  <a:lnTo>
                    <a:pt x="185500" y="7146"/>
                  </a:lnTo>
                  <a:lnTo>
                    <a:pt x="178003" y="2172"/>
                  </a:lnTo>
                  <a:lnTo>
                    <a:pt x="173626" y="2989"/>
                  </a:lnTo>
                  <a:lnTo>
                    <a:pt x="170496" y="1659"/>
                  </a:lnTo>
                  <a:lnTo>
                    <a:pt x="164651" y="249"/>
                  </a:lnTo>
                  <a:lnTo>
                    <a:pt x="158455" y="0"/>
                  </a:lnTo>
                  <a:close/>
                </a:path>
              </a:pathLst>
            </a:custGeom>
            <a:solidFill>
              <a:srgbClr val="9BCCC1"/>
            </a:solidFill>
          </p:spPr>
          <p:txBody>
            <a:bodyPr wrap="square" lIns="0" tIns="0" rIns="0" bIns="0" rtlCol="0"/>
            <a:lstStyle/>
            <a:p>
              <a:endParaRPr lang="fr-FR" b="1" spc="-15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GB" b="1" dirty="0"/>
              <a:t>You enter your username and password on the website. </a:t>
            </a:r>
            <a:endParaRPr lang="en-GB" b="1" spc="10" dirty="0"/>
          </a:p>
          <a:p>
            <a:pPr marL="25400">
              <a:lnSpc>
                <a:spcPct val="100000"/>
              </a:lnSpc>
              <a:spcBef>
                <a:spcPts val="420"/>
              </a:spcBef>
            </a:pPr>
            <a:r>
              <a:rPr lang="en-GB" spc="50" dirty="0"/>
              <a:t>Is this a good idea or not</a:t>
            </a:r>
            <a:r>
              <a:rPr lang="en-GB"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lang="nl-NL" sz="3700" spc="40" dirty="0"/>
              <a:t>Yes</a:t>
            </a:r>
            <a:endParaRPr sz="3700" dirty="0"/>
          </a:p>
          <a:p>
            <a:pPr marL="12309475">
              <a:lnSpc>
                <a:spcPct val="100000"/>
              </a:lnSpc>
              <a:spcBef>
                <a:spcPts val="4029"/>
              </a:spcBef>
            </a:pPr>
            <a:r>
              <a:rPr sz="12375" b="1" spc="-540" baseline="-11111" dirty="0">
                <a:solidFill>
                  <a:schemeClr val="bg1"/>
                </a:solidFill>
              </a:rPr>
              <a:t>B</a:t>
            </a:r>
            <a:r>
              <a:rPr sz="12375" spc="-622" baseline="-11111" dirty="0">
                <a:solidFill>
                  <a:srgbClr val="FFB542"/>
                </a:solidFill>
              </a:rPr>
              <a:t> </a:t>
            </a:r>
            <a:r>
              <a:rPr lang="nl-NL" sz="3700" spc="30" dirty="0"/>
              <a:t>No</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grpSp>
        <p:nvGrpSpPr>
          <p:cNvPr id="9" name="object 7">
            <a:extLst>
              <a:ext uri="{FF2B5EF4-FFF2-40B4-BE49-F238E27FC236}">
                <a16:creationId xmlns:a16="http://schemas.microsoft.com/office/drawing/2014/main" id="{26D0350B-83D5-B7BD-F67E-353CFCB25519}"/>
              </a:ext>
            </a:extLst>
          </p:cNvPr>
          <p:cNvGrpSpPr/>
          <p:nvPr/>
        </p:nvGrpSpPr>
        <p:grpSpPr>
          <a:xfrm>
            <a:off x="15808526" y="8815854"/>
            <a:ext cx="622300" cy="766445"/>
            <a:chOff x="15455027" y="6882169"/>
            <a:chExt cx="622300" cy="766445"/>
          </a:xfrm>
        </p:grpSpPr>
        <p:sp>
          <p:nvSpPr>
            <p:cNvPr id="10" name="object 8">
              <a:extLst>
                <a:ext uri="{FF2B5EF4-FFF2-40B4-BE49-F238E27FC236}">
                  <a16:creationId xmlns:a16="http://schemas.microsoft.com/office/drawing/2014/main" id="{89916790-41BB-9677-59FC-EA80C84BDC75}"/>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11" name="object 9">
              <a:extLst>
                <a:ext uri="{FF2B5EF4-FFF2-40B4-BE49-F238E27FC236}">
                  <a16:creationId xmlns:a16="http://schemas.microsoft.com/office/drawing/2014/main" id="{DB2AD504-E695-1C02-2735-DC4DF20CE610}"/>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0971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GB" sz="3700" spc="-50" dirty="0">
                <a:solidFill>
                  <a:srgbClr val="231F20"/>
                </a:solidFill>
              </a:rPr>
              <a:t>What should you do if a </a:t>
            </a:r>
            <a:r>
              <a:rPr lang="en-GB" sz="3700" b="1" spc="-50" dirty="0">
                <a:solidFill>
                  <a:srgbClr val="231F20"/>
                </a:solidFill>
              </a:rPr>
              <a:t>message appears on your screen blocking your computer</a:t>
            </a:r>
            <a:r>
              <a:rPr lang="en-GB" sz="3700" spc="-50" dirty="0">
                <a:solidFill>
                  <a:srgbClr val="231F20"/>
                </a:solidFill>
              </a:rPr>
              <a:t>, indicating a serious technical problem, a risk of losing your data or the presence of numerous viruses?</a:t>
            </a:r>
            <a:endParaRPr lang="en-GB"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lang="nl-NL" sz="3700" spc="60" dirty="0">
                <a:solidFill>
                  <a:srgbClr val="231F20"/>
                </a:solidFill>
              </a:rPr>
              <a:t>Do nothing</a:t>
            </a:r>
            <a:endParaRPr sz="370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lang="en-GB" sz="12375" spc="-562" baseline="-11111" dirty="0">
                <a:solidFill>
                  <a:srgbClr val="FFB542"/>
                </a:solidFill>
                <a:latin typeface="Calibri"/>
                <a:cs typeface="Calibri"/>
              </a:rPr>
              <a:t> </a:t>
            </a:r>
            <a:r>
              <a:rPr lang="en-GB" sz="3700" spc="-10" dirty="0">
                <a:solidFill>
                  <a:srgbClr val="231F20"/>
                </a:solidFill>
                <a:latin typeface="Calibri"/>
                <a:cs typeface="Calibri"/>
              </a:rPr>
              <a:t>Contact technical support at the number indicated</a:t>
            </a:r>
          </a:p>
          <a:p>
            <a:pPr marR="67945" algn="r">
              <a:lnSpc>
                <a:spcPts val="4340"/>
              </a:lnSpc>
            </a:pPr>
            <a:r>
              <a:rPr lang="en-GB" sz="3700" spc="-10" dirty="0">
                <a:solidFill>
                  <a:srgbClr val="231F20"/>
                </a:solidFill>
                <a:latin typeface="Calibri"/>
                <a:cs typeface="Calibri"/>
              </a:rPr>
              <a:t>on the error message</a:t>
            </a:r>
            <a:endParaRPr lang="en-GB" sz="3700" dirty="0">
              <a:latin typeface="Calibri"/>
              <a:cs typeface="Calibri"/>
            </a:endParaRPr>
          </a:p>
          <a:p>
            <a:pPr>
              <a:lnSpc>
                <a:spcPct val="100000"/>
              </a:lnSpc>
              <a:spcBef>
                <a:spcPts val="50"/>
              </a:spcBef>
            </a:pPr>
            <a:endParaRPr lang="en-GB" sz="3800" dirty="0">
              <a:latin typeface="Calibri"/>
              <a:cs typeface="Calibri"/>
            </a:endParaRPr>
          </a:p>
          <a:p>
            <a:pPr marR="66675" algn="r"/>
            <a:r>
              <a:rPr sz="12375" b="1" baseline="-11111" dirty="0">
                <a:solidFill>
                  <a:srgbClr val="FFB542"/>
                </a:solidFill>
                <a:latin typeface="Calibri"/>
                <a:cs typeface="Calibri"/>
              </a:rPr>
              <a:t>C</a:t>
            </a:r>
            <a:r>
              <a:rPr sz="12375" spc="-547" baseline="-11111" dirty="0">
                <a:solidFill>
                  <a:srgbClr val="FFB542"/>
                </a:solidFill>
                <a:latin typeface="Calibri"/>
                <a:cs typeface="Calibri"/>
              </a:rPr>
              <a:t> </a:t>
            </a:r>
            <a:r>
              <a:rPr lang="en-GB" sz="3700" dirty="0">
                <a:solidFill>
                  <a:srgbClr val="231F20"/>
                </a:solidFill>
                <a:latin typeface="Calibri"/>
                <a:cs typeface="Calibri"/>
              </a:rPr>
              <a:t>Attempt to restart your computer and, if the problem persists, ask a friend for help</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GB" sz="3700" spc="-50" dirty="0">
                <a:solidFill>
                  <a:srgbClr val="231F20"/>
                </a:solidFill>
              </a:rPr>
              <a:t>What should you do if a </a:t>
            </a:r>
            <a:r>
              <a:rPr lang="en-GB" sz="3700" b="1" spc="-50" dirty="0">
                <a:solidFill>
                  <a:srgbClr val="231F20"/>
                </a:solidFill>
              </a:rPr>
              <a:t>message appears on your screen blocking your computer</a:t>
            </a:r>
            <a:r>
              <a:rPr lang="en-GB" sz="3700" spc="-50" dirty="0">
                <a:solidFill>
                  <a:srgbClr val="231F20"/>
                </a:solidFill>
              </a:rPr>
              <a:t>, indicating a serious technical problem, a risk of losing your data or the presence of numerous viruses?</a:t>
            </a:r>
            <a:endParaRPr lang="en-GB"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lang="nl-NL" sz="3700" spc="60" dirty="0">
                <a:solidFill>
                  <a:srgbClr val="231F20"/>
                </a:solidFill>
              </a:rPr>
              <a:t>Do nothing</a:t>
            </a:r>
            <a:endParaRPr sz="370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lang="en-GB" sz="12375" spc="-562" baseline="-11111" dirty="0">
                <a:solidFill>
                  <a:srgbClr val="FFB542"/>
                </a:solidFill>
                <a:latin typeface="Calibri"/>
                <a:cs typeface="Calibri"/>
              </a:rPr>
              <a:t> </a:t>
            </a:r>
            <a:r>
              <a:rPr lang="en-GB" sz="3700" spc="-10" dirty="0">
                <a:solidFill>
                  <a:srgbClr val="231F20"/>
                </a:solidFill>
                <a:latin typeface="Calibri"/>
                <a:cs typeface="Calibri"/>
              </a:rPr>
              <a:t>Contact technical support at the number indicated</a:t>
            </a:r>
          </a:p>
          <a:p>
            <a:pPr marR="67945" algn="r">
              <a:lnSpc>
                <a:spcPts val="4340"/>
              </a:lnSpc>
            </a:pPr>
            <a:r>
              <a:rPr lang="en-GB" sz="3700" spc="-10" dirty="0">
                <a:solidFill>
                  <a:srgbClr val="231F20"/>
                </a:solidFill>
                <a:latin typeface="Calibri"/>
                <a:cs typeface="Calibri"/>
              </a:rPr>
              <a:t>on the error message</a:t>
            </a:r>
            <a:endParaRPr lang="en-GB" sz="3700" dirty="0">
              <a:latin typeface="Calibri"/>
              <a:cs typeface="Calibri"/>
            </a:endParaRPr>
          </a:p>
          <a:p>
            <a:pPr>
              <a:lnSpc>
                <a:spcPct val="100000"/>
              </a:lnSpc>
              <a:spcBef>
                <a:spcPts val="50"/>
              </a:spcBef>
            </a:pPr>
            <a:endParaRPr lang="en-GB" sz="3800" dirty="0">
              <a:latin typeface="Calibri"/>
              <a:cs typeface="Calibri"/>
            </a:endParaRPr>
          </a:p>
          <a:p>
            <a:pPr marR="66675" algn="r"/>
            <a:r>
              <a:rPr sz="12375" b="1" baseline="-11111" dirty="0">
                <a:solidFill>
                  <a:schemeClr val="bg1"/>
                </a:solidFill>
                <a:latin typeface="Calibri"/>
                <a:cs typeface="Calibri"/>
              </a:rPr>
              <a:t>C</a:t>
            </a:r>
            <a:r>
              <a:rPr sz="12375" spc="-547" baseline="-11111" dirty="0">
                <a:solidFill>
                  <a:srgbClr val="FFB542"/>
                </a:solidFill>
                <a:latin typeface="Calibri"/>
                <a:cs typeface="Calibri"/>
              </a:rPr>
              <a:t> </a:t>
            </a:r>
            <a:r>
              <a:rPr lang="en-GB" sz="3700" dirty="0">
                <a:solidFill>
                  <a:srgbClr val="231F20"/>
                </a:solidFill>
                <a:latin typeface="Calibri"/>
                <a:cs typeface="Calibri"/>
              </a:rPr>
              <a:t>Attempt to restart your computer and, if the problem persists, ask a friend for help</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grpSp>
        <p:nvGrpSpPr>
          <p:cNvPr id="7" name="object 7">
            <a:extLst>
              <a:ext uri="{FF2B5EF4-FFF2-40B4-BE49-F238E27FC236}">
                <a16:creationId xmlns:a16="http://schemas.microsoft.com/office/drawing/2014/main" id="{75587257-7C2A-29BA-E5DA-D198FDC939B9}"/>
              </a:ext>
            </a:extLst>
          </p:cNvPr>
          <p:cNvGrpSpPr/>
          <p:nvPr/>
        </p:nvGrpSpPr>
        <p:grpSpPr>
          <a:xfrm>
            <a:off x="14966794" y="9513931"/>
            <a:ext cx="622300" cy="766445"/>
            <a:chOff x="15455027" y="6882169"/>
            <a:chExt cx="622300" cy="766445"/>
          </a:xfrm>
        </p:grpSpPr>
        <p:sp>
          <p:nvSpPr>
            <p:cNvPr id="8" name="object 8">
              <a:extLst>
                <a:ext uri="{FF2B5EF4-FFF2-40B4-BE49-F238E27FC236}">
                  <a16:creationId xmlns:a16="http://schemas.microsoft.com/office/drawing/2014/main" id="{AA804137-2D69-7034-B421-9B206C93D9D9}"/>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a:extLst>
                <a:ext uri="{FF2B5EF4-FFF2-40B4-BE49-F238E27FC236}">
                  <a16:creationId xmlns:a16="http://schemas.microsoft.com/office/drawing/2014/main" id="{C8EAF1DC-7E95-AE8A-2A13-85259E186B78}"/>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467951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t>You are at the airport before boarding your flight. You have no battery on your phone. There are public computers available for passengers to surf the Internet. You want to pass the time and go on your favourite social network.</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GB" sz="3700" b="1" spc="165"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nl-NL" sz="3700" spc="165" dirty="0">
                <a:solidFill>
                  <a:srgbClr val="231F20"/>
                </a:solidFill>
                <a:latin typeface="Calibri"/>
                <a:cs typeface="Calibri"/>
              </a:rPr>
              <a:t>Is it safe</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lang="en-GB" sz="3700" spc="40" dirty="0">
                <a:solidFill>
                  <a:srgbClr val="231F20"/>
                </a:solidFill>
                <a:latin typeface="Calibri"/>
                <a:cs typeface="Calibri"/>
              </a:rPr>
              <a:t>Yes</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a:t>
            </a:r>
            <a:endParaRPr sz="370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t>You are at the airport before boarding your flight. You have no battery on your phone. There are public computers available for passengers to surf the Internet. You want to pass the time and go on your favourite social network.</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59469" y="801687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dirty="0"/>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grpSp>
        <p:nvGrpSpPr>
          <p:cNvPr id="6" name="object 6">
            <a:extLst>
              <a:ext uri="{FF2B5EF4-FFF2-40B4-BE49-F238E27FC236}">
                <a16:creationId xmlns:a16="http://schemas.microsoft.com/office/drawing/2014/main" id="{0851BD4A-BE19-9138-CDB8-598FF7B16CA7}"/>
              </a:ext>
            </a:extLst>
          </p:cNvPr>
          <p:cNvGrpSpPr/>
          <p:nvPr/>
        </p:nvGrpSpPr>
        <p:grpSpPr>
          <a:xfrm>
            <a:off x="15808526" y="9164552"/>
            <a:ext cx="622300" cy="766445"/>
            <a:chOff x="16386801" y="9132918"/>
            <a:chExt cx="622300" cy="766445"/>
          </a:xfrm>
        </p:grpSpPr>
        <p:sp>
          <p:nvSpPr>
            <p:cNvPr id="7" name="object 7">
              <a:extLst>
                <a:ext uri="{FF2B5EF4-FFF2-40B4-BE49-F238E27FC236}">
                  <a16:creationId xmlns:a16="http://schemas.microsoft.com/office/drawing/2014/main" id="{7618EE8A-11AB-22A7-51F2-3831E259B80A}"/>
                </a:ext>
              </a:extLst>
            </p:cNvPr>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a:extLst>
                <a:ext uri="{FF2B5EF4-FFF2-40B4-BE49-F238E27FC236}">
                  <a16:creationId xmlns:a16="http://schemas.microsoft.com/office/drawing/2014/main" id="{F8E3CEC2-34ED-625B-8D24-138173C194BA}"/>
                </a:ext>
              </a:extLst>
            </p:cNvPr>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5">
            <a:extLst>
              <a:ext uri="{FF2B5EF4-FFF2-40B4-BE49-F238E27FC236}">
                <a16:creationId xmlns:a16="http://schemas.microsoft.com/office/drawing/2014/main" id="{CE385CEE-EB4F-DAD8-C626-8982BACE79DA}"/>
              </a:ext>
            </a:extLst>
          </p:cNvPr>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GB" sz="3700" b="1" spc="165"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nl-NL" sz="3700" spc="165" dirty="0">
                <a:solidFill>
                  <a:srgbClr val="231F20"/>
                </a:solidFill>
                <a:latin typeface="Calibri"/>
                <a:cs typeface="Calibri"/>
              </a:rPr>
              <a:t>Is it safe</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lang="en-GB" sz="3700" spc="40" dirty="0">
                <a:solidFill>
                  <a:srgbClr val="231F20"/>
                </a:solidFill>
                <a:latin typeface="Calibri"/>
                <a:cs typeface="Calibri"/>
              </a:rPr>
              <a:t>Yes</a:t>
            </a:r>
            <a:endParaRPr sz="3700" dirty="0">
              <a:latin typeface="Calibri"/>
              <a:cs typeface="Calibri"/>
            </a:endParaRPr>
          </a:p>
          <a:p>
            <a:pPr marL="12309475">
              <a:lnSpc>
                <a:spcPct val="100000"/>
              </a:lnSpc>
              <a:spcBef>
                <a:spcPts val="4025"/>
              </a:spcBef>
            </a:pPr>
            <a:r>
              <a:rPr kumimoji="0" lang="fr-FR" sz="12375" b="1" i="0" u="none" strike="noStrike" kern="0" cap="none" spc="-540" normalizeH="0" baseline="-11111" noProof="0" dirty="0">
                <a:ln>
                  <a:noFill/>
                </a:ln>
                <a:solidFill>
                  <a:prstClr val="white"/>
                </a:solidFill>
                <a:effectLst/>
                <a:uLnTx/>
                <a:uFillTx/>
                <a:latin typeface="Calibri"/>
                <a:ea typeface="+mn-ea"/>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a:t>
            </a:r>
            <a:endParaRPr sz="3700" dirty="0">
              <a:latin typeface="Calibri"/>
              <a:cs typeface="Calibri"/>
            </a:endParaRPr>
          </a:p>
        </p:txBody>
      </p:sp>
    </p:spTree>
    <p:extLst>
      <p:ext uri="{BB962C8B-B14F-4D97-AF65-F5344CB8AC3E}">
        <p14:creationId xmlns:p14="http://schemas.microsoft.com/office/powerpoint/2010/main" val="3053282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fr-FR" sz="7400" dirty="0"/>
              <a:t>FOR GOOD DIGITAL HYGIENE</a:t>
            </a:r>
          </a:p>
        </p:txBody>
      </p:sp>
      <p:grpSp>
        <p:nvGrpSpPr>
          <p:cNvPr id="4" name="object 4"/>
          <p:cNvGrpSpPr/>
          <p:nvPr/>
        </p:nvGrpSpPr>
        <p:grpSpPr>
          <a:xfrm>
            <a:off x="5667054" y="4690542"/>
            <a:ext cx="4431030" cy="4808150"/>
            <a:chOff x="5448489" y="4844487"/>
            <a:chExt cx="4431030" cy="48081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dirty="0"/>
            </a:p>
          </p:txBody>
        </p:sp>
        <p:sp>
          <p:nvSpPr>
            <p:cNvPr id="6" name="object 6">
              <a:hlinkClick r:id="rId3"/>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dirty="0"/>
            </a:p>
          </p:txBody>
        </p:sp>
        <p:sp>
          <p:nvSpPr>
            <p:cNvPr id="7" name="object 7">
              <a:hlinkClick r:id="rId3"/>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dirty="0"/>
            </a:p>
          </p:txBody>
        </p:sp>
        <p:sp>
          <p:nvSpPr>
            <p:cNvPr id="8" name="object 8">
              <a:hlinkClick r:id="rId4"/>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BECB0"/>
            </a:solidFill>
          </p:spPr>
          <p:txBody>
            <a:bodyPr wrap="square" lIns="0" tIns="0" rIns="0" bIns="0" rtlCol="0"/>
            <a:lstStyle/>
            <a:p>
              <a:endParaRPr dirty="0"/>
            </a:p>
          </p:txBody>
        </p:sp>
        <p:sp>
          <p:nvSpPr>
            <p:cNvPr id="9" name="object 9">
              <a:hlinkClick r:id="rId3"/>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dirty="0"/>
            </a:p>
          </p:txBody>
        </p:sp>
      </p:grpSp>
      <p:sp>
        <p:nvSpPr>
          <p:cNvPr id="12" name="object 12"/>
          <p:cNvSpPr txBox="1"/>
          <p:nvPr/>
        </p:nvSpPr>
        <p:spPr>
          <a:xfrm>
            <a:off x="10983213" y="2437645"/>
            <a:ext cx="7616825" cy="6735177"/>
          </a:xfrm>
          <a:prstGeom prst="rect">
            <a:avLst/>
          </a:prstGeom>
        </p:spPr>
        <p:txBody>
          <a:bodyPr vert="horz" wrap="square" lIns="0" tIns="15240" rIns="0" bIns="0" rtlCol="0">
            <a:spAutoFit/>
          </a:bodyPr>
          <a:lstStyle/>
          <a:p>
            <a:pPr marL="12700" marR="349885">
              <a:lnSpc>
                <a:spcPts val="2580"/>
              </a:lnSpc>
              <a:spcBef>
                <a:spcPts val="2600"/>
              </a:spcBef>
            </a:pPr>
            <a:r>
              <a:rPr lang="en-GB" sz="2450" b="1" dirty="0">
                <a:solidFill>
                  <a:srgbClr val="231F20"/>
                </a:solidFill>
                <a:latin typeface="Calibri"/>
                <a:cs typeface="Calibri"/>
              </a:rPr>
              <a:t>Choose your passwords carefully</a:t>
            </a:r>
          </a:p>
          <a:p>
            <a:pPr marL="12700" marR="349885">
              <a:lnSpc>
                <a:spcPts val="2580"/>
              </a:lnSpc>
              <a:spcBef>
                <a:spcPts val="2600"/>
              </a:spcBef>
            </a:pPr>
            <a:r>
              <a:rPr lang="nl-NL" sz="2450" b="1" spc="90" dirty="0">
                <a:solidFill>
                  <a:srgbClr val="231F20"/>
                </a:solidFill>
                <a:latin typeface="Calibri"/>
                <a:cs typeface="Calibri"/>
              </a:rPr>
              <a:t>Regularly install updates</a:t>
            </a:r>
            <a:r>
              <a:rPr sz="2450" b="1" spc="125" dirty="0">
                <a:solidFill>
                  <a:srgbClr val="231F20"/>
                </a:solidFill>
                <a:latin typeface="Calibri"/>
                <a:cs typeface="Calibri"/>
              </a:rPr>
              <a:t> </a:t>
            </a:r>
            <a:r>
              <a:rPr lang="fr-FR" sz="2450" b="1" spc="125" dirty="0">
                <a:solidFill>
                  <a:srgbClr val="231F20"/>
                </a:solidFill>
                <a:latin typeface="Calibri"/>
                <a:cs typeface="Calibri"/>
              </a:rPr>
              <a:t>on your devices</a:t>
            </a:r>
          </a:p>
          <a:p>
            <a:pPr marL="12700" marR="349885">
              <a:lnSpc>
                <a:spcPts val="2580"/>
              </a:lnSpc>
              <a:spcBef>
                <a:spcPts val="2600"/>
              </a:spcBef>
            </a:pPr>
            <a:r>
              <a:rPr lang="en-GB" sz="2450" spc="65" dirty="0">
                <a:solidFill>
                  <a:srgbClr val="231F20"/>
                </a:solidFill>
                <a:latin typeface="Calibri"/>
                <a:cs typeface="Calibri"/>
              </a:rPr>
              <a:t>Make </a:t>
            </a:r>
            <a:r>
              <a:rPr lang="en-GB" sz="2450" b="1" spc="65" dirty="0">
                <a:solidFill>
                  <a:srgbClr val="231F20"/>
                </a:solidFill>
                <a:latin typeface="Calibri"/>
                <a:cs typeface="Calibri"/>
              </a:rPr>
              <a:t>regular</a:t>
            </a:r>
            <a:r>
              <a:rPr lang="en-GB" sz="2450" spc="65" dirty="0">
                <a:solidFill>
                  <a:srgbClr val="231F20"/>
                </a:solidFill>
                <a:latin typeface="Calibri"/>
                <a:cs typeface="Calibri"/>
              </a:rPr>
              <a:t> backups of your data</a:t>
            </a:r>
          </a:p>
          <a:p>
            <a:pPr marL="12700" marR="339090">
              <a:lnSpc>
                <a:spcPts val="2580"/>
              </a:lnSpc>
              <a:spcBef>
                <a:spcPts val="2600"/>
              </a:spcBef>
            </a:pPr>
            <a:r>
              <a:rPr lang="en-GB" sz="2450" b="1" spc="65" dirty="0">
                <a:solidFill>
                  <a:srgbClr val="231F20"/>
                </a:solidFill>
                <a:latin typeface="Calibri"/>
                <a:cs typeface="Calibri"/>
              </a:rPr>
              <a:t>Securing</a:t>
            </a:r>
            <a:r>
              <a:rPr lang="en-GB" sz="2450" spc="65" dirty="0">
                <a:solidFill>
                  <a:srgbClr val="231F20"/>
                </a:solidFill>
                <a:latin typeface="Calibri"/>
                <a:cs typeface="Calibri"/>
              </a:rPr>
              <a:t> your Wi-Fi access</a:t>
            </a:r>
          </a:p>
          <a:p>
            <a:pPr marL="12700" marR="339090">
              <a:lnSpc>
                <a:spcPts val="2580"/>
              </a:lnSpc>
              <a:spcBef>
                <a:spcPts val="2600"/>
              </a:spcBef>
            </a:pPr>
            <a:r>
              <a:rPr lang="en-GB" sz="2450" spc="65" dirty="0">
                <a:solidFill>
                  <a:srgbClr val="231F20"/>
                </a:solidFill>
                <a:latin typeface="Calibri"/>
                <a:cs typeface="Calibri"/>
              </a:rPr>
              <a:t>Be as </a:t>
            </a:r>
            <a:r>
              <a:rPr lang="en-GB" sz="2450" b="1" spc="65" dirty="0">
                <a:solidFill>
                  <a:srgbClr val="231F20"/>
                </a:solidFill>
                <a:latin typeface="Calibri"/>
                <a:cs typeface="Calibri"/>
              </a:rPr>
              <a:t>careful</a:t>
            </a:r>
            <a:r>
              <a:rPr lang="en-GB" sz="2450" spc="65" dirty="0">
                <a:solidFill>
                  <a:srgbClr val="231F20"/>
                </a:solidFill>
                <a:latin typeface="Calibri"/>
                <a:cs typeface="Calibri"/>
              </a:rPr>
              <a:t> with your smartphone or tablet as with your computer</a:t>
            </a:r>
          </a:p>
          <a:p>
            <a:pPr algn="l"/>
            <a:endParaRPr lang="en-GB" sz="2450" spc="65" dirty="0">
              <a:solidFill>
                <a:srgbClr val="231F20"/>
              </a:solidFill>
              <a:latin typeface="Calibri"/>
              <a:cs typeface="Calibri"/>
            </a:endParaRPr>
          </a:p>
          <a:p>
            <a:pPr algn="l"/>
            <a:r>
              <a:rPr lang="en-GB" sz="2450" b="0" i="0" dirty="0">
                <a:solidFill>
                  <a:srgbClr val="1B1E25"/>
                </a:solidFill>
                <a:effectLst/>
                <a:latin typeface="-apple-system"/>
              </a:rPr>
              <a:t>Be </a:t>
            </a:r>
            <a:r>
              <a:rPr lang="en-GB" sz="2450" b="1" i="0" dirty="0">
                <a:solidFill>
                  <a:srgbClr val="1B1E25"/>
                </a:solidFill>
                <a:effectLst/>
                <a:latin typeface="-apple-system"/>
              </a:rPr>
              <a:t>careful</a:t>
            </a:r>
            <a:r>
              <a:rPr lang="en-GB" sz="2450" b="0" i="0" dirty="0">
                <a:solidFill>
                  <a:srgbClr val="1B1E25"/>
                </a:solidFill>
                <a:effectLst/>
                <a:latin typeface="-apple-system"/>
              </a:rPr>
              <a:t> when using your email</a:t>
            </a:r>
          </a:p>
          <a:p>
            <a:pPr algn="l"/>
            <a:br>
              <a:rPr lang="en-GB" sz="2450" dirty="0">
                <a:latin typeface="Calibri" panose="020F0502020204030204" pitchFamily="34" charset="0"/>
                <a:cs typeface="Calibri" panose="020F0502020204030204" pitchFamily="34" charset="0"/>
              </a:rPr>
            </a:br>
            <a:r>
              <a:rPr lang="en-GB" sz="2450" dirty="0">
                <a:latin typeface="Calibri" panose="020F0502020204030204" pitchFamily="34" charset="0"/>
                <a:cs typeface="Calibri" panose="020F0502020204030204" pitchFamily="34" charset="0"/>
              </a:rPr>
              <a:t>Download your apps from the </a:t>
            </a:r>
            <a:r>
              <a:rPr lang="en-GB" sz="2450" b="1" dirty="0">
                <a:latin typeface="Calibri" panose="020F0502020204030204" pitchFamily="34" charset="0"/>
                <a:cs typeface="Calibri" panose="020F0502020204030204" pitchFamily="34" charset="0"/>
              </a:rPr>
              <a:t>official websites</a:t>
            </a:r>
          </a:p>
          <a:p>
            <a:pPr algn="l"/>
            <a:endParaRPr lang="en-GB" sz="2400" b="0" i="0" dirty="0">
              <a:solidFill>
                <a:srgbClr val="1B1E25"/>
              </a:solidFill>
              <a:effectLst/>
              <a:latin typeface="-apple-system"/>
            </a:endParaRPr>
          </a:p>
          <a:p>
            <a:pPr algn="l"/>
            <a:r>
              <a:rPr lang="en-GB" sz="2450" b="0" i="0" dirty="0">
                <a:solidFill>
                  <a:srgbClr val="1B1E25"/>
                </a:solidFill>
                <a:effectLst/>
                <a:latin typeface="Calibri" panose="020F0502020204030204" pitchFamily="34" charset="0"/>
                <a:cs typeface="Calibri" panose="020F0502020204030204" pitchFamily="34" charset="0"/>
              </a:rPr>
              <a:t>Be </a:t>
            </a:r>
            <a:r>
              <a:rPr lang="en-GB" sz="2450" b="1" i="0" dirty="0">
                <a:solidFill>
                  <a:srgbClr val="1B1E25"/>
                </a:solidFill>
                <a:effectLst/>
                <a:latin typeface="Calibri" panose="020F0502020204030204" pitchFamily="34" charset="0"/>
                <a:cs typeface="Calibri" panose="020F0502020204030204" pitchFamily="34" charset="0"/>
              </a:rPr>
              <a:t>vigilant</a:t>
            </a:r>
            <a:r>
              <a:rPr lang="en-GB" sz="2450" b="0" i="0" dirty="0">
                <a:solidFill>
                  <a:srgbClr val="1B1E25"/>
                </a:solidFill>
                <a:effectLst/>
                <a:latin typeface="Calibri" panose="020F0502020204030204" pitchFamily="34" charset="0"/>
                <a:cs typeface="Calibri" panose="020F0502020204030204" pitchFamily="34" charset="0"/>
              </a:rPr>
              <a:t> when paying on the Internet</a:t>
            </a:r>
          </a:p>
          <a:p>
            <a:pPr algn="l"/>
            <a:endParaRPr lang="en-GB" sz="2450" spc="65" dirty="0">
              <a:solidFill>
                <a:srgbClr val="231F20"/>
              </a:solidFill>
              <a:latin typeface="Calibri"/>
              <a:cs typeface="Calibri"/>
            </a:endParaRPr>
          </a:p>
          <a:p>
            <a:pPr algn="l"/>
            <a:r>
              <a:rPr lang="en-GB" sz="2450" b="1" spc="65" dirty="0">
                <a:solidFill>
                  <a:srgbClr val="231F20"/>
                </a:solidFill>
                <a:latin typeface="Calibri"/>
                <a:cs typeface="Calibri"/>
              </a:rPr>
              <a:t>Taking care of your personal and professional </a:t>
            </a:r>
            <a:r>
              <a:rPr lang="en-GB" sz="2450" spc="65" dirty="0">
                <a:solidFill>
                  <a:srgbClr val="231F20"/>
                </a:solidFill>
                <a:latin typeface="Calibri"/>
                <a:cs typeface="Calibri"/>
              </a:rPr>
              <a:t>information and your digital identity</a:t>
            </a: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9" name="object 19"/>
          <p:cNvGrpSpPr/>
          <p:nvPr/>
        </p:nvGrpSpPr>
        <p:grpSpPr>
          <a:xfrm>
            <a:off x="10228967" y="3750513"/>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2" name="object 22"/>
          <p:cNvGrpSpPr/>
          <p:nvPr/>
        </p:nvGrpSpPr>
        <p:grpSpPr>
          <a:xfrm>
            <a:off x="10260417" y="441508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25" name="object 25"/>
          <p:cNvGrpSpPr/>
          <p:nvPr/>
        </p:nvGrpSpPr>
        <p:grpSpPr>
          <a:xfrm>
            <a:off x="10228509" y="5162845"/>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8" name="object 28"/>
          <p:cNvGrpSpPr/>
          <p:nvPr/>
        </p:nvGrpSpPr>
        <p:grpSpPr>
          <a:xfrm>
            <a:off x="10309781" y="6179461"/>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1" name="object 31"/>
          <p:cNvGrpSpPr/>
          <p:nvPr/>
        </p:nvGrpSpPr>
        <p:grpSpPr>
          <a:xfrm>
            <a:off x="10277930" y="6864603"/>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4" name="object 34"/>
          <p:cNvGrpSpPr/>
          <p:nvPr/>
        </p:nvGrpSpPr>
        <p:grpSpPr>
          <a:xfrm>
            <a:off x="10290027" y="7686213"/>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5"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6" cstate="print"/>
            <a:stretch>
              <a:fillRect/>
            </a:stretch>
          </p:blipFill>
          <p:spPr>
            <a:xfrm>
              <a:off x="900792" y="665402"/>
              <a:ext cx="90708" cy="160403"/>
            </a:xfrm>
            <a:prstGeom prst="rect">
              <a:avLst/>
            </a:prstGeom>
          </p:spPr>
        </p:pic>
      </p:grpSp>
      <p:sp>
        <p:nvSpPr>
          <p:cNvPr id="40" name="ZoneTexte 39">
            <a:extLst>
              <a:ext uri="{FF2B5EF4-FFF2-40B4-BE49-F238E27FC236}">
                <a16:creationId xmlns:a16="http://schemas.microsoft.com/office/drawing/2014/main" id="{8368B4E4-432C-4E4E-9B9D-77147F39FE4B}"/>
              </a:ext>
            </a:extLst>
          </p:cNvPr>
          <p:cNvSpPr txBox="1"/>
          <p:nvPr/>
        </p:nvSpPr>
        <p:spPr>
          <a:xfrm>
            <a:off x="6996963" y="5808659"/>
            <a:ext cx="1704728" cy="1938992"/>
          </a:xfrm>
          <a:prstGeom prst="rect">
            <a:avLst/>
          </a:prstGeom>
          <a:noFill/>
        </p:spPr>
        <p:txBody>
          <a:bodyPr wrap="square" rtlCol="0">
            <a:spAutoFit/>
          </a:bodyPr>
          <a:lstStyle/>
          <a:p>
            <a:pPr algn="ctr"/>
            <a:r>
              <a:rPr lang="fr-FR" sz="2000" b="1" u="sng" dirty="0"/>
              <a:t>CISA </a:t>
            </a:r>
            <a:br>
              <a:rPr lang="fr-FR" sz="2000" b="1" u="sng" dirty="0"/>
            </a:br>
            <a:r>
              <a:rPr lang="en-US" sz="2000" b="1" u="sng" dirty="0"/>
              <a:t>4 Things You Can Do To Keep Yourself Cyber Safe</a:t>
            </a:r>
            <a:endParaRPr lang="fr-FR" sz="2000" b="1" u="sng"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a:spLocks noGrp="1"/>
          </p:cNvSpPr>
          <p:nvPr>
            <p:ph type="title" idx="4294967295"/>
          </p:nvPr>
        </p:nvSpPr>
        <p:spPr>
          <a:xfrm>
            <a:off x="5424950" y="4605898"/>
            <a:ext cx="1232330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75" dirty="0">
                <a:solidFill>
                  <a:srgbClr val="231F20"/>
                </a:solidFill>
                <a:uFill>
                  <a:solidFill>
                    <a:srgbClr val="231F20"/>
                  </a:solidFill>
                </a:uFill>
              </a:rPr>
              <a:t>A GESTURE</a:t>
            </a:r>
            <a:r>
              <a:rPr lang="fr-FR" sz="7400" b="1" u="sng" spc="-180" dirty="0">
                <a:solidFill>
                  <a:srgbClr val="231F20"/>
                </a:solidFill>
                <a:uFill>
                  <a:solidFill>
                    <a:srgbClr val="231F20"/>
                  </a:solidFill>
                </a:uFill>
              </a:rPr>
              <a:t> </a:t>
            </a:r>
            <a:r>
              <a:rPr lang="fr-FR" sz="7400" b="1" u="sng" spc="365" dirty="0">
                <a:solidFill>
                  <a:srgbClr val="231F20"/>
                </a:solidFill>
                <a:uFill>
                  <a:solidFill>
                    <a:srgbClr val="231F20"/>
                  </a:solidFill>
                </a:uFill>
              </a:rPr>
              <a:t>TO REMEMBER</a:t>
            </a:r>
            <a:endParaRPr lang="fr-FR" sz="7400" b="1" dirty="0"/>
          </a:p>
        </p:txBody>
      </p:sp>
      <p:sp>
        <p:nvSpPr>
          <p:cNvPr id="12" name="object 12"/>
          <p:cNvSpPr/>
          <p:nvPr/>
        </p:nvSpPr>
        <p:spPr>
          <a:xfrm>
            <a:off x="3295693" y="6398167"/>
            <a:ext cx="13510260"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dirty="0"/>
          </a:p>
        </p:txBody>
      </p:sp>
      <p:sp>
        <p:nvSpPr>
          <p:cNvPr id="13" name="object 13"/>
          <p:cNvSpPr txBox="1"/>
          <p:nvPr/>
        </p:nvSpPr>
        <p:spPr>
          <a:xfrm>
            <a:off x="3295694" y="6680884"/>
            <a:ext cx="13510260"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fr-FR" sz="4100" b="1" dirty="0">
                <a:latin typeface="Calibri" panose="020F0502020204030204" pitchFamily="34" charset="0"/>
                <a:ea typeface="Calibri" panose="020F0502020204030204" pitchFamily="34" charset="0"/>
                <a:cs typeface="Calibri" panose="020F0502020204030204" pitchFamily="34" charset="0"/>
              </a:rPr>
              <a:t>GET INTO THE HABIT OF LOCKING THE SCREEN OF YOUR DEVICES WHEN YOU ARE AWAY FROM THEM TO PREVENT UNAUTHORISED ACCESS, ESPECIALLY TO PREVENT IN CASE THEY ARE LOST OR STOLEN.</a:t>
            </a: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9137650" y="2835275"/>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7516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6311134" y="1605756"/>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fr-FR" sz="6550" b="1" u="sng" spc="-150" dirty="0">
                <a:solidFill>
                  <a:srgbClr val="1D1D1B"/>
                </a:solidFill>
                <a:uFill>
                  <a:solidFill>
                    <a:srgbClr val="1D1D1B"/>
                  </a:solidFill>
                </a:uFill>
                <a:latin typeface="Calibri"/>
                <a:cs typeface="Calibri"/>
              </a:rPr>
              <a:t>ACTIVITY 2</a:t>
            </a:r>
            <a:endParaRPr lang="fr-FR" sz="6550" b="1" spc="-150" dirty="0">
              <a:latin typeface="Calibri"/>
              <a:cs typeface="Calibri"/>
            </a:endParaRPr>
          </a:p>
          <a:p>
            <a:pPr marL="12700" marR="15240" algn="l">
              <a:lnSpc>
                <a:spcPts val="10340"/>
              </a:lnSpc>
              <a:spcBef>
                <a:spcPts val="610"/>
              </a:spcBef>
            </a:pPr>
            <a:r>
              <a:rPr lang="fr-FR" sz="9050" b="1" spc="-170" dirty="0">
                <a:solidFill>
                  <a:srgbClr val="1D1D1B"/>
                </a:solidFill>
                <a:latin typeface="Calibri"/>
                <a:cs typeface="Calibri"/>
              </a:rPr>
              <a:t>I AM NOT A HACKER AND YET I WORK IN CYBER SECURITY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524903" y="5358747"/>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dirty="0"/>
          </a:p>
        </p:txBody>
      </p:sp>
      <p:pic>
        <p:nvPicPr>
          <p:cNvPr id="4" name="object 4"/>
          <p:cNvPicPr/>
          <p:nvPr/>
        </p:nvPicPr>
        <p:blipFill rotWithShape="1">
          <a:blip r:embed="rId3" cstate="print"/>
          <a:srcRect t="12258"/>
          <a:stretch/>
        </p:blipFill>
        <p:spPr>
          <a:xfrm>
            <a:off x="11703801" y="6264275"/>
            <a:ext cx="7021626" cy="3549170"/>
          </a:xfrm>
          <a:prstGeom prst="rect">
            <a:avLst/>
          </a:prstGeom>
        </p:spPr>
      </p:pic>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dirty="0"/>
          </a:p>
        </p:txBody>
      </p:sp>
      <p:sp>
        <p:nvSpPr>
          <p:cNvPr id="9" name="object 9"/>
          <p:cNvSpPr txBox="1"/>
          <p:nvPr/>
        </p:nvSpPr>
        <p:spPr>
          <a:xfrm>
            <a:off x="1182717" y="2420510"/>
            <a:ext cx="10698133" cy="5476499"/>
          </a:xfrm>
          <a:prstGeom prst="rect">
            <a:avLst/>
          </a:prstGeom>
        </p:spPr>
        <p:txBody>
          <a:bodyPr vert="horz" wrap="square" lIns="0" tIns="201295" rIns="0" bIns="0" rtlCol="0">
            <a:spAutoFit/>
          </a:bodyPr>
          <a:lstStyle/>
          <a:p>
            <a:pPr marL="12700" marR="2496820" algn="l">
              <a:lnSpc>
                <a:spcPts val="7420"/>
              </a:lnSpc>
              <a:spcBef>
                <a:spcPts val="1585"/>
              </a:spcBef>
            </a:pPr>
            <a:r>
              <a:rPr lang="fr-FR" sz="7400" b="1" spc="-150" dirty="0">
                <a:solidFill>
                  <a:srgbClr val="231F20"/>
                </a:solidFill>
                <a:latin typeface="Calibri"/>
                <a:cs typeface="Calibri"/>
              </a:rPr>
              <a:t>WHAT DOES YOUR JOB INVOLVE?</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How did you get into cybersecurity?</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do you like about your job?</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is a typical day in cybersecurity like?</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Do you need to speak English to do your job?</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Have you ever been a victim of a virus or phishing attack?</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are your three cybersecurity tips?</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would you say to young people who are hesitating to get into cybersecurity?</a:t>
            </a:r>
            <a:endParaRPr lang="en-GB" sz="2450" b="1"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2</a:t>
            </a:r>
            <a:endParaRPr lang="fr-FR" sz="2800" b="1" spc="-6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dirty="0"/>
          </a:p>
        </p:txBody>
      </p:sp>
      <p:sp>
        <p:nvSpPr>
          <p:cNvPr id="13" name="object 13"/>
          <p:cNvSpPr/>
          <p:nvPr/>
        </p:nvSpPr>
        <p:spPr>
          <a:xfrm>
            <a:off x="10052050" y="5245930"/>
            <a:ext cx="807720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dirty="0"/>
          </a:p>
        </p:txBody>
      </p:sp>
      <p:sp>
        <p:nvSpPr>
          <p:cNvPr id="15" name="object 15"/>
          <p:cNvSpPr/>
          <p:nvPr/>
        </p:nvSpPr>
        <p:spPr>
          <a:xfrm>
            <a:off x="13062238" y="9534329"/>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2</a:t>
            </a:r>
            <a:endParaRPr lang="fr-FR" sz="2800" b="1" spc="-6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14" name="object 14">
            <a:extLst>
              <a:ext uri="{FF2B5EF4-FFF2-40B4-BE49-F238E27FC236}">
                <a16:creationId xmlns:a16="http://schemas.microsoft.com/office/drawing/2014/main" id="{B3DBFE97-A0FA-51E4-5FC6-4C7AE71BE290}"/>
              </a:ext>
            </a:extLst>
          </p:cNvPr>
          <p:cNvSpPr txBox="1"/>
          <p:nvPr/>
        </p:nvSpPr>
        <p:spPr>
          <a:xfrm>
            <a:off x="1841094" y="4936312"/>
            <a:ext cx="17640912" cy="4680769"/>
          </a:xfrm>
          <a:prstGeom prst="rect">
            <a:avLst/>
          </a:prstGeom>
        </p:spPr>
        <p:txBody>
          <a:bodyPr vert="horz" wrap="square" lIns="0" tIns="101600" rIns="0" bIns="0" rtlCol="0">
            <a:spAutoFit/>
          </a:bodyPr>
          <a:lstStyle/>
          <a:p>
            <a:pPr marL="12065" marR="5080" algn="ctr">
              <a:lnSpc>
                <a:spcPts val="11930"/>
              </a:lnSpc>
              <a:spcBef>
                <a:spcPts val="800"/>
              </a:spcBef>
            </a:pPr>
            <a:r>
              <a:rPr lang="fr-FR" sz="10250" b="1" spc="-150" dirty="0">
                <a:solidFill>
                  <a:srgbClr val="1D1D1B"/>
                </a:solidFill>
                <a:latin typeface="Calibri"/>
                <a:cs typeface="Calibri"/>
              </a:rPr>
              <a:t>SHAKING UP PRECONCEIVED IDEAS ABOUT THE CYBERSECURITY PROFESSION</a:t>
            </a:r>
            <a:endParaRPr lang="fr-FR" sz="10250" b="1" spc="-1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283" y="4663609"/>
            <a:ext cx="20104100" cy="6680200"/>
            <a:chOff x="0" y="4628355"/>
            <a:chExt cx="20104100" cy="6680200"/>
          </a:xfrm>
        </p:grpSpPr>
        <p:sp>
          <p:nvSpPr>
            <p:cNvPr id="3" name="object 3"/>
            <p:cNvSpPr/>
            <p:nvPr/>
          </p:nvSpPr>
          <p:spPr>
            <a:xfrm>
              <a:off x="0" y="4628355"/>
              <a:ext cx="20104100" cy="6680200"/>
            </a:xfrm>
            <a:custGeom>
              <a:avLst/>
              <a:gdLst/>
              <a:ahLst/>
              <a:cxnLst/>
              <a:rect l="l" t="t" r="r" b="b"/>
              <a:pathLst>
                <a:path w="20104100" h="6680200">
                  <a:moveTo>
                    <a:pt x="3077467" y="977900"/>
                  </a:moveTo>
                  <a:lnTo>
                    <a:pt x="0" y="977900"/>
                  </a:lnTo>
                  <a:lnTo>
                    <a:pt x="0" y="6680200"/>
                  </a:lnTo>
                  <a:lnTo>
                    <a:pt x="20104099" y="6680200"/>
                  </a:lnTo>
                  <a:lnTo>
                    <a:pt x="20104099" y="1244600"/>
                  </a:lnTo>
                  <a:lnTo>
                    <a:pt x="7070201" y="1244600"/>
                  </a:lnTo>
                  <a:lnTo>
                    <a:pt x="6996688" y="1231900"/>
                  </a:lnTo>
                  <a:lnTo>
                    <a:pt x="6564577" y="1231900"/>
                  </a:lnTo>
                  <a:lnTo>
                    <a:pt x="6494029" y="1219200"/>
                  </a:lnTo>
                  <a:lnTo>
                    <a:pt x="6284857" y="1219200"/>
                  </a:lnTo>
                  <a:lnTo>
                    <a:pt x="6215948" y="1206500"/>
                  </a:lnTo>
                  <a:lnTo>
                    <a:pt x="6011629" y="1206500"/>
                  </a:lnTo>
                  <a:lnTo>
                    <a:pt x="5944318" y="1193800"/>
                  </a:lnTo>
                  <a:lnTo>
                    <a:pt x="5744731" y="1193800"/>
                  </a:lnTo>
                  <a:lnTo>
                    <a:pt x="5678976" y="1181100"/>
                  </a:lnTo>
                  <a:lnTo>
                    <a:pt x="5548612" y="1181100"/>
                  </a:lnTo>
                  <a:lnTo>
                    <a:pt x="5483998" y="1168400"/>
                  </a:lnTo>
                  <a:lnTo>
                    <a:pt x="5355893" y="1168400"/>
                  </a:lnTo>
                  <a:lnTo>
                    <a:pt x="5292397" y="1155700"/>
                  </a:lnTo>
                  <a:lnTo>
                    <a:pt x="5166504" y="1155700"/>
                  </a:lnTo>
                  <a:lnTo>
                    <a:pt x="5104103" y="1143000"/>
                  </a:lnTo>
                  <a:lnTo>
                    <a:pt x="4980377" y="1143000"/>
                  </a:lnTo>
                  <a:lnTo>
                    <a:pt x="4919047" y="1130300"/>
                  </a:lnTo>
                  <a:lnTo>
                    <a:pt x="4797442" y="1130300"/>
                  </a:lnTo>
                  <a:lnTo>
                    <a:pt x="4737162" y="1117600"/>
                  </a:lnTo>
                  <a:lnTo>
                    <a:pt x="4617631" y="1117600"/>
                  </a:lnTo>
                  <a:lnTo>
                    <a:pt x="4558376" y="1104900"/>
                  </a:lnTo>
                  <a:lnTo>
                    <a:pt x="4440875" y="1104900"/>
                  </a:lnTo>
                  <a:lnTo>
                    <a:pt x="4382623" y="1092200"/>
                  </a:lnTo>
                  <a:lnTo>
                    <a:pt x="4324700" y="1092200"/>
                  </a:lnTo>
                  <a:lnTo>
                    <a:pt x="4267104" y="1079500"/>
                  </a:lnTo>
                  <a:lnTo>
                    <a:pt x="4152882" y="1079500"/>
                  </a:lnTo>
                  <a:lnTo>
                    <a:pt x="4096250" y="1066800"/>
                  </a:lnTo>
                  <a:lnTo>
                    <a:pt x="4039936" y="1066800"/>
                  </a:lnTo>
                  <a:lnTo>
                    <a:pt x="3817789" y="1041400"/>
                  </a:lnTo>
                  <a:lnTo>
                    <a:pt x="3335476" y="1003300"/>
                  </a:lnTo>
                  <a:lnTo>
                    <a:pt x="3231448" y="990600"/>
                  </a:lnTo>
                  <a:lnTo>
                    <a:pt x="3128523" y="990600"/>
                  </a:lnTo>
                  <a:lnTo>
                    <a:pt x="3077467" y="977900"/>
                  </a:lnTo>
                  <a:close/>
                </a:path>
                <a:path w="20104100" h="6680200">
                  <a:moveTo>
                    <a:pt x="20104099" y="0"/>
                  </a:moveTo>
                  <a:lnTo>
                    <a:pt x="19864688" y="0"/>
                  </a:lnTo>
                  <a:lnTo>
                    <a:pt x="19812613" y="12700"/>
                  </a:lnTo>
                  <a:lnTo>
                    <a:pt x="19500894" y="12700"/>
                  </a:lnTo>
                  <a:lnTo>
                    <a:pt x="19449079" y="25400"/>
                  </a:lnTo>
                  <a:lnTo>
                    <a:pt x="19190714" y="25400"/>
                  </a:lnTo>
                  <a:lnTo>
                    <a:pt x="19139196" y="38100"/>
                  </a:lnTo>
                  <a:lnTo>
                    <a:pt x="18984985" y="38100"/>
                  </a:lnTo>
                  <a:lnTo>
                    <a:pt x="18933703" y="50800"/>
                  </a:lnTo>
                  <a:lnTo>
                    <a:pt x="18780244" y="50800"/>
                  </a:lnTo>
                  <a:lnTo>
                    <a:pt x="18729227" y="63500"/>
                  </a:lnTo>
                  <a:lnTo>
                    <a:pt x="18576610" y="63500"/>
                  </a:lnTo>
                  <a:lnTo>
                    <a:pt x="18525889" y="76200"/>
                  </a:lnTo>
                  <a:lnTo>
                    <a:pt x="18424686" y="76200"/>
                  </a:lnTo>
                  <a:lnTo>
                    <a:pt x="18374206" y="88900"/>
                  </a:lnTo>
                  <a:lnTo>
                    <a:pt x="18273503" y="88900"/>
                  </a:lnTo>
                  <a:lnTo>
                    <a:pt x="18223283" y="101600"/>
                  </a:lnTo>
                  <a:lnTo>
                    <a:pt x="18123115" y="101600"/>
                  </a:lnTo>
                  <a:lnTo>
                    <a:pt x="18073170" y="114300"/>
                  </a:lnTo>
                  <a:lnTo>
                    <a:pt x="17973571" y="114300"/>
                  </a:lnTo>
                  <a:lnTo>
                    <a:pt x="17923919" y="127000"/>
                  </a:lnTo>
                  <a:lnTo>
                    <a:pt x="17874370" y="127000"/>
                  </a:lnTo>
                  <a:lnTo>
                    <a:pt x="17824923" y="139700"/>
                  </a:lnTo>
                  <a:lnTo>
                    <a:pt x="17726347" y="139700"/>
                  </a:lnTo>
                  <a:lnTo>
                    <a:pt x="17677222" y="152400"/>
                  </a:lnTo>
                  <a:lnTo>
                    <a:pt x="17628207" y="152400"/>
                  </a:lnTo>
                  <a:lnTo>
                    <a:pt x="17579306" y="165100"/>
                  </a:lnTo>
                  <a:lnTo>
                    <a:pt x="17530519" y="165100"/>
                  </a:lnTo>
                  <a:lnTo>
                    <a:pt x="17481848" y="177800"/>
                  </a:lnTo>
                  <a:lnTo>
                    <a:pt x="17384865" y="177800"/>
                  </a:lnTo>
                  <a:lnTo>
                    <a:pt x="17336556" y="190500"/>
                  </a:lnTo>
                  <a:lnTo>
                    <a:pt x="17288370" y="190500"/>
                  </a:lnTo>
                  <a:lnTo>
                    <a:pt x="17240311" y="203200"/>
                  </a:lnTo>
                  <a:lnTo>
                    <a:pt x="17192380" y="203200"/>
                  </a:lnTo>
                  <a:lnTo>
                    <a:pt x="17144578" y="215900"/>
                  </a:lnTo>
                  <a:lnTo>
                    <a:pt x="17096909" y="215900"/>
                  </a:lnTo>
                  <a:lnTo>
                    <a:pt x="17049372" y="228600"/>
                  </a:lnTo>
                  <a:lnTo>
                    <a:pt x="17001972" y="228600"/>
                  </a:lnTo>
                  <a:lnTo>
                    <a:pt x="16954708" y="241300"/>
                  </a:lnTo>
                  <a:lnTo>
                    <a:pt x="16903259" y="241300"/>
                  </a:lnTo>
                  <a:lnTo>
                    <a:pt x="16800849" y="266700"/>
                  </a:lnTo>
                  <a:lnTo>
                    <a:pt x="16749878" y="266700"/>
                  </a:lnTo>
                  <a:lnTo>
                    <a:pt x="16699059" y="279400"/>
                  </a:lnTo>
                  <a:lnTo>
                    <a:pt x="16648386" y="279400"/>
                  </a:lnTo>
                  <a:lnTo>
                    <a:pt x="16547464" y="304800"/>
                  </a:lnTo>
                  <a:lnTo>
                    <a:pt x="16497206" y="304800"/>
                  </a:lnTo>
                  <a:lnTo>
                    <a:pt x="16397073" y="330200"/>
                  </a:lnTo>
                  <a:lnTo>
                    <a:pt x="16347190" y="330200"/>
                  </a:lnTo>
                  <a:lnTo>
                    <a:pt x="16297424" y="342900"/>
                  </a:lnTo>
                  <a:lnTo>
                    <a:pt x="16247770" y="342900"/>
                  </a:lnTo>
                  <a:lnTo>
                    <a:pt x="16148781" y="368300"/>
                  </a:lnTo>
                  <a:lnTo>
                    <a:pt x="16099438" y="368300"/>
                  </a:lnTo>
                  <a:lnTo>
                    <a:pt x="16001032" y="393700"/>
                  </a:lnTo>
                  <a:lnTo>
                    <a:pt x="15951961" y="393700"/>
                  </a:lnTo>
                  <a:lnTo>
                    <a:pt x="15805223" y="431800"/>
                  </a:lnTo>
                  <a:lnTo>
                    <a:pt x="15756455" y="431800"/>
                  </a:lnTo>
                  <a:lnTo>
                    <a:pt x="15659108" y="457200"/>
                  </a:lnTo>
                  <a:lnTo>
                    <a:pt x="15610521" y="457200"/>
                  </a:lnTo>
                  <a:lnTo>
                    <a:pt x="15513500" y="482600"/>
                  </a:lnTo>
                  <a:lnTo>
                    <a:pt x="15465056" y="482600"/>
                  </a:lnTo>
                  <a:lnTo>
                    <a:pt x="15368281" y="508000"/>
                  </a:lnTo>
                  <a:lnTo>
                    <a:pt x="15271628" y="520700"/>
                  </a:lnTo>
                  <a:lnTo>
                    <a:pt x="14885545" y="596900"/>
                  </a:lnTo>
                  <a:lnTo>
                    <a:pt x="14788984" y="609600"/>
                  </a:lnTo>
                  <a:lnTo>
                    <a:pt x="14643973" y="647700"/>
                  </a:lnTo>
                  <a:lnTo>
                    <a:pt x="14595574" y="647700"/>
                  </a:lnTo>
                  <a:lnTo>
                    <a:pt x="14498655" y="673100"/>
                  </a:lnTo>
                  <a:lnTo>
                    <a:pt x="14450127" y="673100"/>
                  </a:lnTo>
                  <a:lnTo>
                    <a:pt x="14352913" y="698500"/>
                  </a:lnTo>
                  <a:lnTo>
                    <a:pt x="14304218" y="698500"/>
                  </a:lnTo>
                  <a:lnTo>
                    <a:pt x="14157731" y="736600"/>
                  </a:lnTo>
                  <a:lnTo>
                    <a:pt x="14108753" y="736600"/>
                  </a:lnTo>
                  <a:lnTo>
                    <a:pt x="14010549" y="762000"/>
                  </a:lnTo>
                  <a:lnTo>
                    <a:pt x="13961314" y="762000"/>
                  </a:lnTo>
                  <a:lnTo>
                    <a:pt x="13862556" y="787400"/>
                  </a:lnTo>
                  <a:lnTo>
                    <a:pt x="13813024" y="787400"/>
                  </a:lnTo>
                  <a:lnTo>
                    <a:pt x="13763386" y="800100"/>
                  </a:lnTo>
                  <a:lnTo>
                    <a:pt x="13713635" y="800100"/>
                  </a:lnTo>
                  <a:lnTo>
                    <a:pt x="13613782" y="825500"/>
                  </a:lnTo>
                  <a:lnTo>
                    <a:pt x="13563671" y="825500"/>
                  </a:lnTo>
                  <a:lnTo>
                    <a:pt x="13463058" y="850900"/>
                  </a:lnTo>
                  <a:lnTo>
                    <a:pt x="13412548" y="850900"/>
                  </a:lnTo>
                  <a:lnTo>
                    <a:pt x="13361895" y="863600"/>
                  </a:lnTo>
                  <a:lnTo>
                    <a:pt x="13311097" y="863600"/>
                  </a:lnTo>
                  <a:lnTo>
                    <a:pt x="13260148" y="876300"/>
                  </a:lnTo>
                  <a:lnTo>
                    <a:pt x="13209045" y="876300"/>
                  </a:lnTo>
                  <a:lnTo>
                    <a:pt x="13106356" y="901700"/>
                  </a:lnTo>
                  <a:lnTo>
                    <a:pt x="13054763" y="901700"/>
                  </a:lnTo>
                  <a:lnTo>
                    <a:pt x="13002998" y="914400"/>
                  </a:lnTo>
                  <a:lnTo>
                    <a:pt x="12951056" y="914400"/>
                  </a:lnTo>
                  <a:lnTo>
                    <a:pt x="12898934" y="927100"/>
                  </a:lnTo>
                  <a:lnTo>
                    <a:pt x="12846627" y="927100"/>
                  </a:lnTo>
                  <a:lnTo>
                    <a:pt x="12794131" y="939800"/>
                  </a:lnTo>
                  <a:lnTo>
                    <a:pt x="12741442" y="939800"/>
                  </a:lnTo>
                  <a:lnTo>
                    <a:pt x="12688555" y="952500"/>
                  </a:lnTo>
                  <a:lnTo>
                    <a:pt x="12635465" y="952500"/>
                  </a:lnTo>
                  <a:lnTo>
                    <a:pt x="12582170" y="965200"/>
                  </a:lnTo>
                  <a:lnTo>
                    <a:pt x="12474942" y="965200"/>
                  </a:lnTo>
                  <a:lnTo>
                    <a:pt x="12421002" y="977900"/>
                  </a:lnTo>
                  <a:lnTo>
                    <a:pt x="12366838" y="977900"/>
                  </a:lnTo>
                  <a:lnTo>
                    <a:pt x="11852340" y="1041400"/>
                  </a:lnTo>
                  <a:lnTo>
                    <a:pt x="11751173" y="1041400"/>
                  </a:lnTo>
                  <a:lnTo>
                    <a:pt x="11451094" y="1079500"/>
                  </a:lnTo>
                  <a:lnTo>
                    <a:pt x="11352199" y="1079500"/>
                  </a:lnTo>
                  <a:lnTo>
                    <a:pt x="11156091" y="1104900"/>
                  </a:lnTo>
                  <a:lnTo>
                    <a:pt x="11058873" y="1104900"/>
                  </a:lnTo>
                  <a:lnTo>
                    <a:pt x="10866095" y="1130300"/>
                  </a:lnTo>
                  <a:lnTo>
                    <a:pt x="10770531" y="1130300"/>
                  </a:lnTo>
                  <a:lnTo>
                    <a:pt x="10675513" y="1143000"/>
                  </a:lnTo>
                  <a:lnTo>
                    <a:pt x="10581039" y="1143000"/>
                  </a:lnTo>
                  <a:lnTo>
                    <a:pt x="10487105" y="1155700"/>
                  </a:lnTo>
                  <a:lnTo>
                    <a:pt x="10393710" y="1155700"/>
                  </a:lnTo>
                  <a:lnTo>
                    <a:pt x="10300851" y="1168400"/>
                  </a:lnTo>
                  <a:lnTo>
                    <a:pt x="10208526" y="1168400"/>
                  </a:lnTo>
                  <a:lnTo>
                    <a:pt x="10116731" y="1181100"/>
                  </a:lnTo>
                  <a:lnTo>
                    <a:pt x="10025465" y="1181100"/>
                  </a:lnTo>
                  <a:lnTo>
                    <a:pt x="9934724" y="1193800"/>
                  </a:lnTo>
                  <a:lnTo>
                    <a:pt x="9754811" y="1193800"/>
                  </a:lnTo>
                  <a:lnTo>
                    <a:pt x="9665632" y="1206500"/>
                  </a:lnTo>
                  <a:lnTo>
                    <a:pt x="9488819" y="1206500"/>
                  </a:lnTo>
                  <a:lnTo>
                    <a:pt x="9401179" y="1219200"/>
                  </a:lnTo>
                  <a:lnTo>
                    <a:pt x="9141298" y="1219200"/>
                  </a:lnTo>
                  <a:lnTo>
                    <a:pt x="9055674" y="1231900"/>
                  </a:lnTo>
                  <a:lnTo>
                    <a:pt x="8718133" y="1231900"/>
                  </a:lnTo>
                  <a:lnTo>
                    <a:pt x="8634972" y="1244600"/>
                  </a:lnTo>
                  <a:lnTo>
                    <a:pt x="20104099" y="1244600"/>
                  </a:lnTo>
                  <a:lnTo>
                    <a:pt x="20104099" y="0"/>
                  </a:lnTo>
                  <a:close/>
                </a:path>
                <a:path w="20104100" h="6680200">
                  <a:moveTo>
                    <a:pt x="2925898" y="965200"/>
                  </a:moveTo>
                  <a:lnTo>
                    <a:pt x="61966" y="965200"/>
                  </a:lnTo>
                  <a:lnTo>
                    <a:pt x="23501" y="977900"/>
                  </a:lnTo>
                  <a:lnTo>
                    <a:pt x="2976157" y="977900"/>
                  </a:lnTo>
                  <a:lnTo>
                    <a:pt x="2925898" y="965200"/>
                  </a:lnTo>
                  <a:close/>
                </a:path>
                <a:path w="20104100" h="6680200">
                  <a:moveTo>
                    <a:pt x="2776671" y="952500"/>
                  </a:moveTo>
                  <a:lnTo>
                    <a:pt x="139174" y="952500"/>
                  </a:lnTo>
                  <a:lnTo>
                    <a:pt x="100523" y="965200"/>
                  </a:lnTo>
                  <a:lnTo>
                    <a:pt x="2826157" y="965200"/>
                  </a:lnTo>
                  <a:lnTo>
                    <a:pt x="2776671" y="952500"/>
                  </a:lnTo>
                  <a:close/>
                </a:path>
                <a:path w="20104100" h="6680200">
                  <a:moveTo>
                    <a:pt x="2581227" y="939800"/>
                  </a:moveTo>
                  <a:lnTo>
                    <a:pt x="216769" y="939800"/>
                  </a:lnTo>
                  <a:lnTo>
                    <a:pt x="177922" y="952500"/>
                  </a:lnTo>
                  <a:lnTo>
                    <a:pt x="2629718" y="952500"/>
                  </a:lnTo>
                  <a:lnTo>
                    <a:pt x="2581227" y="939800"/>
                  </a:lnTo>
                  <a:close/>
                </a:path>
                <a:path w="20104100" h="6680200">
                  <a:moveTo>
                    <a:pt x="2437198" y="927100"/>
                  </a:moveTo>
                  <a:lnTo>
                    <a:pt x="333933" y="927100"/>
                  </a:lnTo>
                  <a:lnTo>
                    <a:pt x="294772" y="939800"/>
                  </a:lnTo>
                  <a:lnTo>
                    <a:pt x="2484970" y="939800"/>
                  </a:lnTo>
                  <a:lnTo>
                    <a:pt x="2437198" y="927100"/>
                  </a:lnTo>
                  <a:close/>
                </a:path>
                <a:path w="20104100" h="6680200">
                  <a:moveTo>
                    <a:pt x="2248434" y="914400"/>
                  </a:moveTo>
                  <a:lnTo>
                    <a:pt x="452084" y="914400"/>
                  </a:lnTo>
                  <a:lnTo>
                    <a:pt x="412586" y="927100"/>
                  </a:lnTo>
                  <a:lnTo>
                    <a:pt x="2295282" y="927100"/>
                  </a:lnTo>
                  <a:lnTo>
                    <a:pt x="2248434" y="914400"/>
                  </a:lnTo>
                  <a:close/>
                </a:path>
                <a:path w="20104100" h="6680200">
                  <a:moveTo>
                    <a:pt x="2017512" y="901700"/>
                  </a:moveTo>
                  <a:lnTo>
                    <a:pt x="571291" y="901700"/>
                  </a:lnTo>
                  <a:lnTo>
                    <a:pt x="531434" y="914400"/>
                  </a:lnTo>
                  <a:lnTo>
                    <a:pt x="2063263" y="914400"/>
                  </a:lnTo>
                  <a:lnTo>
                    <a:pt x="2017512" y="901700"/>
                  </a:lnTo>
                  <a:close/>
                </a:path>
                <a:path w="20104100" h="6680200">
                  <a:moveTo>
                    <a:pt x="1791885" y="889000"/>
                  </a:moveTo>
                  <a:lnTo>
                    <a:pt x="772503" y="889000"/>
                  </a:lnTo>
                  <a:lnTo>
                    <a:pt x="731996" y="901700"/>
                  </a:lnTo>
                  <a:lnTo>
                    <a:pt x="1836602" y="901700"/>
                  </a:lnTo>
                  <a:lnTo>
                    <a:pt x="1791885" y="889000"/>
                  </a:lnTo>
                  <a:close/>
                </a:path>
              </a:pathLst>
            </a:custGeom>
            <a:solidFill>
              <a:srgbClr val="F9EDA0">
                <a:alpha val="39999"/>
              </a:srgbClr>
            </a:solidFill>
          </p:spPr>
          <p:txBody>
            <a:bodyPr wrap="square" lIns="0" tIns="0" rIns="0" bIns="0" rtlCol="0"/>
            <a:lstStyle/>
            <a:p>
              <a:endParaRPr dirty="0"/>
            </a:p>
          </p:txBody>
        </p:sp>
        <p:sp>
          <p:nvSpPr>
            <p:cNvPr id="4" name="object 4"/>
            <p:cNvSpPr/>
            <p:nvPr/>
          </p:nvSpPr>
          <p:spPr>
            <a:xfrm>
              <a:off x="13556349" y="7151431"/>
              <a:ext cx="2807335" cy="476884"/>
            </a:xfrm>
            <a:custGeom>
              <a:avLst/>
              <a:gdLst/>
              <a:ahLst/>
              <a:cxnLst/>
              <a:rect l="l" t="t" r="r" b="b"/>
              <a:pathLst>
                <a:path w="2807334" h="476884">
                  <a:moveTo>
                    <a:pt x="2412017" y="69"/>
                  </a:moveTo>
                  <a:lnTo>
                    <a:pt x="2239915" y="0"/>
                  </a:lnTo>
                  <a:lnTo>
                    <a:pt x="2061187" y="677"/>
                  </a:lnTo>
                  <a:lnTo>
                    <a:pt x="1816163" y="2582"/>
                  </a:lnTo>
                  <a:lnTo>
                    <a:pt x="1506004" y="6266"/>
                  </a:lnTo>
                  <a:lnTo>
                    <a:pt x="1140810" y="12032"/>
                  </a:lnTo>
                  <a:lnTo>
                    <a:pt x="592178" y="22990"/>
                  </a:lnTo>
                  <a:lnTo>
                    <a:pt x="41024" y="36437"/>
                  </a:lnTo>
                  <a:lnTo>
                    <a:pt x="1128" y="60301"/>
                  </a:lnTo>
                  <a:lnTo>
                    <a:pt x="0" y="74341"/>
                  </a:lnTo>
                  <a:lnTo>
                    <a:pt x="8516" y="122038"/>
                  </a:lnTo>
                  <a:lnTo>
                    <a:pt x="14975" y="169921"/>
                  </a:lnTo>
                  <a:lnTo>
                    <a:pt x="19372" y="217940"/>
                  </a:lnTo>
                  <a:lnTo>
                    <a:pt x="21706" y="266043"/>
                  </a:lnTo>
                  <a:lnTo>
                    <a:pt x="21972" y="314178"/>
                  </a:lnTo>
                  <a:lnTo>
                    <a:pt x="20169" y="362295"/>
                  </a:lnTo>
                  <a:lnTo>
                    <a:pt x="16292" y="410342"/>
                  </a:lnTo>
                  <a:lnTo>
                    <a:pt x="17973" y="419812"/>
                  </a:lnTo>
                  <a:lnTo>
                    <a:pt x="24316" y="427642"/>
                  </a:lnTo>
                  <a:lnTo>
                    <a:pt x="34203" y="432956"/>
                  </a:lnTo>
                  <a:lnTo>
                    <a:pt x="46522" y="434875"/>
                  </a:lnTo>
                  <a:lnTo>
                    <a:pt x="159572" y="434645"/>
                  </a:lnTo>
                  <a:lnTo>
                    <a:pt x="270760" y="435088"/>
                  </a:lnTo>
                  <a:lnTo>
                    <a:pt x="380213" y="436133"/>
                  </a:lnTo>
                  <a:lnTo>
                    <a:pt x="488059" y="437708"/>
                  </a:lnTo>
                  <a:lnTo>
                    <a:pt x="594424" y="439742"/>
                  </a:lnTo>
                  <a:lnTo>
                    <a:pt x="751474" y="443498"/>
                  </a:lnTo>
                  <a:lnTo>
                    <a:pt x="1007626" y="451042"/>
                  </a:lnTo>
                  <a:lnTo>
                    <a:pt x="1456743" y="465482"/>
                  </a:lnTo>
                  <a:lnTo>
                    <a:pt x="1604656" y="469632"/>
                  </a:lnTo>
                  <a:lnTo>
                    <a:pt x="1752388" y="473049"/>
                  </a:lnTo>
                  <a:lnTo>
                    <a:pt x="1850988" y="474800"/>
                  </a:lnTo>
                  <a:lnTo>
                    <a:pt x="1949826" y="476048"/>
                  </a:lnTo>
                  <a:lnTo>
                    <a:pt x="2049030" y="476719"/>
                  </a:lnTo>
                  <a:lnTo>
                    <a:pt x="2148726" y="476744"/>
                  </a:lnTo>
                  <a:lnTo>
                    <a:pt x="2249042" y="476051"/>
                  </a:lnTo>
                  <a:lnTo>
                    <a:pt x="2350105" y="474568"/>
                  </a:lnTo>
                  <a:lnTo>
                    <a:pt x="2400956" y="473508"/>
                  </a:lnTo>
                  <a:lnTo>
                    <a:pt x="2452042" y="472223"/>
                  </a:lnTo>
                  <a:lnTo>
                    <a:pt x="2707624" y="464204"/>
                  </a:lnTo>
                  <a:lnTo>
                    <a:pt x="2749285" y="460615"/>
                  </a:lnTo>
                  <a:lnTo>
                    <a:pt x="2795203" y="434184"/>
                  </a:lnTo>
                  <a:lnTo>
                    <a:pt x="2804846" y="390028"/>
                  </a:lnTo>
                  <a:lnTo>
                    <a:pt x="2806135" y="337600"/>
                  </a:lnTo>
                  <a:lnTo>
                    <a:pt x="2806850" y="285164"/>
                  </a:lnTo>
                  <a:lnTo>
                    <a:pt x="2806992" y="232725"/>
                  </a:lnTo>
                  <a:lnTo>
                    <a:pt x="2806562" y="180286"/>
                  </a:lnTo>
                  <a:lnTo>
                    <a:pt x="2805558" y="127852"/>
                  </a:lnTo>
                  <a:lnTo>
                    <a:pt x="2803981" y="75426"/>
                  </a:lnTo>
                  <a:lnTo>
                    <a:pt x="2801830" y="23013"/>
                  </a:lnTo>
                  <a:lnTo>
                    <a:pt x="2678489" y="2094"/>
                  </a:lnTo>
                  <a:lnTo>
                    <a:pt x="2575416" y="977"/>
                  </a:lnTo>
                  <a:lnTo>
                    <a:pt x="2412017" y="69"/>
                  </a:lnTo>
                  <a:close/>
                </a:path>
              </a:pathLst>
            </a:custGeom>
            <a:solidFill>
              <a:srgbClr val="9BCCC1"/>
            </a:solidFill>
          </p:spPr>
          <p:txBody>
            <a:bodyPr wrap="square" lIns="0" tIns="0" rIns="0" bIns="0" rtlCol="0"/>
            <a:lstStyle/>
            <a:p>
              <a:endParaRPr dirty="0"/>
            </a:p>
          </p:txBody>
        </p:sp>
        <p:sp>
          <p:nvSpPr>
            <p:cNvPr id="5" name="object 5"/>
            <p:cNvSpPr/>
            <p:nvPr/>
          </p:nvSpPr>
          <p:spPr>
            <a:xfrm>
              <a:off x="3293533" y="7140942"/>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6" name="object 6"/>
            <p:cNvSpPr/>
            <p:nvPr/>
          </p:nvSpPr>
          <p:spPr>
            <a:xfrm>
              <a:off x="7713133" y="7617826"/>
              <a:ext cx="4205129" cy="622531"/>
            </a:xfrm>
            <a:custGeom>
              <a:avLst/>
              <a:gdLst/>
              <a:ahLst/>
              <a:cxnLst/>
              <a:rect l="l" t="t" r="r" b="b"/>
              <a:pathLst>
                <a:path w="3434079" h="476884">
                  <a:moveTo>
                    <a:pt x="2868826" y="0"/>
                  </a:moveTo>
                  <a:lnTo>
                    <a:pt x="2634949" y="294"/>
                  </a:lnTo>
                  <a:lnTo>
                    <a:pt x="2331483" y="1822"/>
                  </a:lnTo>
                  <a:lnTo>
                    <a:pt x="1897415" y="5708"/>
                  </a:lnTo>
                  <a:lnTo>
                    <a:pt x="1349493" y="12755"/>
                  </a:lnTo>
                  <a:lnTo>
                    <a:pt x="50176" y="36490"/>
                  </a:lnTo>
                  <a:lnTo>
                    <a:pt x="11439" y="48402"/>
                  </a:lnTo>
                  <a:lnTo>
                    <a:pt x="0" y="74394"/>
                  </a:lnTo>
                  <a:lnTo>
                    <a:pt x="10418" y="122091"/>
                  </a:lnTo>
                  <a:lnTo>
                    <a:pt x="18319" y="169974"/>
                  </a:lnTo>
                  <a:lnTo>
                    <a:pt x="23698" y="217993"/>
                  </a:lnTo>
                  <a:lnTo>
                    <a:pt x="26552" y="266096"/>
                  </a:lnTo>
                  <a:lnTo>
                    <a:pt x="26877" y="314232"/>
                  </a:lnTo>
                  <a:lnTo>
                    <a:pt x="24670" y="362348"/>
                  </a:lnTo>
                  <a:lnTo>
                    <a:pt x="19926" y="410395"/>
                  </a:lnTo>
                  <a:lnTo>
                    <a:pt x="21983" y="419865"/>
                  </a:lnTo>
                  <a:lnTo>
                    <a:pt x="29743" y="427695"/>
                  </a:lnTo>
                  <a:lnTo>
                    <a:pt x="41840" y="433009"/>
                  </a:lnTo>
                  <a:lnTo>
                    <a:pt x="56909" y="434928"/>
                  </a:lnTo>
                  <a:lnTo>
                    <a:pt x="169598" y="434688"/>
                  </a:lnTo>
                  <a:lnTo>
                    <a:pt x="280760" y="434902"/>
                  </a:lnTo>
                  <a:lnTo>
                    <a:pt x="444823" y="435990"/>
                  </a:lnTo>
                  <a:lnTo>
                    <a:pt x="605922" y="437885"/>
                  </a:lnTo>
                  <a:lnTo>
                    <a:pt x="816598" y="441441"/>
                  </a:lnTo>
                  <a:lnTo>
                    <a:pt x="1074262" y="447109"/>
                  </a:lnTo>
                  <a:lnTo>
                    <a:pt x="1821956" y="466500"/>
                  </a:lnTo>
                  <a:lnTo>
                    <a:pt x="2018118" y="470816"/>
                  </a:lnTo>
                  <a:lnTo>
                    <a:pt x="2165157" y="473447"/>
                  </a:lnTo>
                  <a:lnTo>
                    <a:pt x="2312439" y="475415"/>
                  </a:lnTo>
                  <a:lnTo>
                    <a:pt x="2460247" y="476589"/>
                  </a:lnTo>
                  <a:lnTo>
                    <a:pt x="2559217" y="476867"/>
                  </a:lnTo>
                  <a:lnTo>
                    <a:pt x="2658631" y="476696"/>
                  </a:lnTo>
                  <a:lnTo>
                    <a:pt x="2758572" y="476039"/>
                  </a:lnTo>
                  <a:lnTo>
                    <a:pt x="2859125" y="474855"/>
                  </a:lnTo>
                  <a:lnTo>
                    <a:pt x="2960372" y="473109"/>
                  </a:lnTo>
                  <a:lnTo>
                    <a:pt x="3312255" y="464257"/>
                  </a:lnTo>
                  <a:lnTo>
                    <a:pt x="3363216" y="460668"/>
                  </a:lnTo>
                  <a:lnTo>
                    <a:pt x="3406325" y="446320"/>
                  </a:lnTo>
                  <a:lnTo>
                    <a:pt x="3430083" y="405238"/>
                  </a:lnTo>
                  <a:lnTo>
                    <a:pt x="3432758" y="337653"/>
                  </a:lnTo>
                  <a:lnTo>
                    <a:pt x="3433633" y="285217"/>
                  </a:lnTo>
                  <a:lnTo>
                    <a:pt x="3433807" y="232778"/>
                  </a:lnTo>
                  <a:lnTo>
                    <a:pt x="3433281" y="180339"/>
                  </a:lnTo>
                  <a:lnTo>
                    <a:pt x="3432054" y="127905"/>
                  </a:lnTo>
                  <a:lnTo>
                    <a:pt x="3430126" y="75479"/>
                  </a:lnTo>
                  <a:lnTo>
                    <a:pt x="3427497" y="23066"/>
                  </a:lnTo>
                  <a:lnTo>
                    <a:pt x="3248506" y="1855"/>
                  </a:lnTo>
                  <a:lnTo>
                    <a:pt x="3091224" y="661"/>
                  </a:lnTo>
                  <a:lnTo>
                    <a:pt x="2868826" y="0"/>
                  </a:lnTo>
                  <a:close/>
                </a:path>
              </a:pathLst>
            </a:custGeom>
            <a:solidFill>
              <a:srgbClr val="E0C1F2"/>
            </a:solidFill>
          </p:spPr>
          <p:txBody>
            <a:bodyPr wrap="square" lIns="0" tIns="0" rIns="0" bIns="0" rtlCol="0"/>
            <a:lstStyle/>
            <a:p>
              <a:endParaRPr dirty="0"/>
            </a:p>
          </p:txBody>
        </p:sp>
      </p:grpSp>
      <p:sp>
        <p:nvSpPr>
          <p:cNvPr id="8" name="object 8"/>
          <p:cNvSpPr txBox="1"/>
          <p:nvPr/>
        </p:nvSpPr>
        <p:spPr>
          <a:xfrm>
            <a:off x="1262934" y="1926796"/>
            <a:ext cx="17307560" cy="465455"/>
          </a:xfrm>
          <a:prstGeom prst="rect">
            <a:avLst/>
          </a:prstGeom>
        </p:spPr>
        <p:txBody>
          <a:bodyPr vert="horz" wrap="square" lIns="0" tIns="17145" rIns="0" bIns="0" rtlCol="0">
            <a:spAutoFit/>
          </a:bodyPr>
          <a:lstStyle/>
          <a:p>
            <a:pPr marL="12700">
              <a:lnSpc>
                <a:spcPct val="100000"/>
              </a:lnSpc>
              <a:spcBef>
                <a:spcPts val="135"/>
              </a:spcBef>
            </a:pPr>
            <a:r>
              <a:rPr lang="en-US" sz="2850" spc="40" dirty="0">
                <a:solidFill>
                  <a:srgbClr val="231F20"/>
                </a:solidFill>
                <a:latin typeface="Calibri"/>
                <a:cs typeface="Calibri"/>
              </a:rPr>
              <a:t>Make sure you </a:t>
            </a:r>
            <a:r>
              <a:rPr lang="en-US" sz="2850" b="1" spc="40" dirty="0">
                <a:solidFill>
                  <a:srgbClr val="231F20"/>
                </a:solidFill>
                <a:latin typeface="Calibri"/>
                <a:cs typeface="Calibri"/>
              </a:rPr>
              <a:t>have enough time </a:t>
            </a:r>
            <a:r>
              <a:rPr lang="en-US" sz="2850" spc="40" dirty="0">
                <a:solidFill>
                  <a:srgbClr val="231F20"/>
                </a:solidFill>
                <a:latin typeface="Calibri"/>
                <a:cs typeface="Calibri"/>
              </a:rPr>
              <a:t>to complete the sequences you are interested in (approximate duration).</a:t>
            </a:r>
            <a:endParaRPr sz="2850" dirty="0">
              <a:latin typeface="Calibri"/>
              <a:cs typeface="Calibri"/>
            </a:endParaRPr>
          </a:p>
        </p:txBody>
      </p:sp>
      <p:sp>
        <p:nvSpPr>
          <p:cNvPr id="10" name="object 10"/>
          <p:cNvSpPr txBox="1"/>
          <p:nvPr/>
        </p:nvSpPr>
        <p:spPr>
          <a:xfrm>
            <a:off x="13286682" y="6867120"/>
            <a:ext cx="4367529" cy="3049553"/>
          </a:xfrm>
          <a:prstGeom prst="rect">
            <a:avLst/>
          </a:prstGeom>
        </p:spPr>
        <p:txBody>
          <a:bodyPr vert="horz" wrap="square" lIns="0" tIns="144780" rIns="0" bIns="0" rtlCol="0">
            <a:spAutoFit/>
          </a:bodyPr>
          <a:lstStyle/>
          <a:p>
            <a:pPr marL="12065" marR="5080" indent="-635" algn="ctr">
              <a:lnSpc>
                <a:spcPts val="4880"/>
              </a:lnSpc>
              <a:spcBef>
                <a:spcPts val="1140"/>
              </a:spcBef>
            </a:pPr>
            <a:r>
              <a:rPr lang="fr-FR" sz="4950" b="1" spc="-150" dirty="0">
                <a:solidFill>
                  <a:srgbClr val="231F20"/>
                </a:solidFill>
                <a:latin typeface="Calibri"/>
                <a:cs typeface="Calibri"/>
              </a:rPr>
              <a:t>PROTECT YOUR ACCOUNTS ONLINE</a:t>
            </a:r>
          </a:p>
          <a:p>
            <a:pPr marL="12065" marR="5080" indent="-635" algn="ctr">
              <a:spcBef>
                <a:spcPts val="1140"/>
              </a:spcBef>
            </a:pPr>
            <a:r>
              <a:rPr lang="en-US" sz="2850" dirty="0">
                <a:solidFill>
                  <a:srgbClr val="231F20"/>
                </a:solidFill>
                <a:latin typeface="Calibri"/>
                <a:cs typeface="Calibri"/>
              </a:rPr>
              <a:t>Learn how to manage passwords</a:t>
            </a:r>
            <a:endParaRPr lang="fr-FR" sz="2850" dirty="0">
              <a:latin typeface="Calibri"/>
              <a:cs typeface="Calibri"/>
            </a:endParaRPr>
          </a:p>
        </p:txBody>
      </p:sp>
      <p:sp>
        <p:nvSpPr>
          <p:cNvPr id="11" name="object 11"/>
          <p:cNvSpPr txBox="1"/>
          <p:nvPr/>
        </p:nvSpPr>
        <p:spPr>
          <a:xfrm>
            <a:off x="7478380" y="6867120"/>
            <a:ext cx="4367530" cy="2339102"/>
          </a:xfrm>
          <a:prstGeom prst="rect">
            <a:avLst/>
          </a:prstGeom>
        </p:spPr>
        <p:txBody>
          <a:bodyPr vert="horz" wrap="square" lIns="0" tIns="144780" rIns="0" bIns="0" rtlCol="0">
            <a:spAutoFit/>
          </a:bodyPr>
          <a:lstStyle/>
          <a:p>
            <a:pPr marL="12700" marR="5080" algn="ctr">
              <a:lnSpc>
                <a:spcPts val="4880"/>
              </a:lnSpc>
              <a:spcBef>
                <a:spcPts val="1140"/>
              </a:spcBef>
            </a:pPr>
            <a:r>
              <a:rPr lang="fr-FR" sz="4950" b="1" spc="-150" dirty="0">
                <a:solidFill>
                  <a:srgbClr val="231F20"/>
                </a:solidFill>
                <a:latin typeface="Calibri"/>
                <a:cs typeface="Calibri"/>
              </a:rPr>
              <a:t>BEWARE OF APPEARENCES</a:t>
            </a:r>
            <a:endParaRPr lang="fr-FR" sz="4950" b="1" spc="-150" dirty="0">
              <a:latin typeface="Calibri"/>
              <a:cs typeface="Calibri"/>
            </a:endParaRPr>
          </a:p>
          <a:p>
            <a:pPr algn="ctr">
              <a:lnSpc>
                <a:spcPts val="3379"/>
              </a:lnSpc>
              <a:spcBef>
                <a:spcPts val="489"/>
              </a:spcBef>
            </a:pPr>
            <a:r>
              <a:rPr lang="en-US" sz="2850" dirty="0">
                <a:solidFill>
                  <a:srgbClr val="231F20"/>
                </a:solidFill>
                <a:latin typeface="Calibri"/>
                <a:cs typeface="Calibri"/>
              </a:rPr>
              <a:t>Be vigilant against online scams</a:t>
            </a:r>
            <a:endParaRPr lang="fr-FR" sz="2850" dirty="0">
              <a:latin typeface="Calibri"/>
              <a:cs typeface="Calibri"/>
            </a:endParaRPr>
          </a:p>
        </p:txBody>
      </p:sp>
      <p:grpSp>
        <p:nvGrpSpPr>
          <p:cNvPr id="12" name="object 12"/>
          <p:cNvGrpSpPr/>
          <p:nvPr/>
        </p:nvGrpSpPr>
        <p:grpSpPr>
          <a:xfrm>
            <a:off x="3538237" y="3172495"/>
            <a:ext cx="2781935" cy="3584575"/>
            <a:chOff x="3538237" y="3172495"/>
            <a:chExt cx="2781935" cy="3584575"/>
          </a:xfrm>
        </p:grpSpPr>
        <p:sp>
          <p:nvSpPr>
            <p:cNvPr id="13" name="object 13"/>
            <p:cNvSpPr/>
            <p:nvPr/>
          </p:nvSpPr>
          <p:spPr>
            <a:xfrm>
              <a:off x="3720898" y="5947680"/>
              <a:ext cx="1558290" cy="716915"/>
            </a:xfrm>
            <a:custGeom>
              <a:avLst/>
              <a:gdLst/>
              <a:ahLst/>
              <a:cxnLst/>
              <a:rect l="l" t="t" r="r" b="b"/>
              <a:pathLst>
                <a:path w="1558289" h="716915">
                  <a:moveTo>
                    <a:pt x="779117" y="0"/>
                  </a:moveTo>
                  <a:lnTo>
                    <a:pt x="715217" y="1187"/>
                  </a:lnTo>
                  <a:lnTo>
                    <a:pt x="652739" y="4689"/>
                  </a:lnTo>
                  <a:lnTo>
                    <a:pt x="591884" y="10413"/>
                  </a:lnTo>
                  <a:lnTo>
                    <a:pt x="532853" y="18267"/>
                  </a:lnTo>
                  <a:lnTo>
                    <a:pt x="475847" y="28158"/>
                  </a:lnTo>
                  <a:lnTo>
                    <a:pt x="421065" y="39994"/>
                  </a:lnTo>
                  <a:lnTo>
                    <a:pt x="368708" y="53684"/>
                  </a:lnTo>
                  <a:lnTo>
                    <a:pt x="318978" y="69134"/>
                  </a:lnTo>
                  <a:lnTo>
                    <a:pt x="272073" y="86254"/>
                  </a:lnTo>
                  <a:lnTo>
                    <a:pt x="228195" y="104949"/>
                  </a:lnTo>
                  <a:lnTo>
                    <a:pt x="187545" y="125129"/>
                  </a:lnTo>
                  <a:lnTo>
                    <a:pt x="150322" y="146701"/>
                  </a:lnTo>
                  <a:lnTo>
                    <a:pt x="116728" y="169573"/>
                  </a:lnTo>
                  <a:lnTo>
                    <a:pt x="86962" y="193652"/>
                  </a:lnTo>
                  <a:lnTo>
                    <a:pt x="39719" y="245064"/>
                  </a:lnTo>
                  <a:lnTo>
                    <a:pt x="10197" y="300201"/>
                  </a:lnTo>
                  <a:lnTo>
                    <a:pt x="0" y="358324"/>
                  </a:lnTo>
                  <a:lnTo>
                    <a:pt x="2582" y="387712"/>
                  </a:lnTo>
                  <a:lnTo>
                    <a:pt x="22642" y="444435"/>
                  </a:lnTo>
                  <a:lnTo>
                    <a:pt x="61226" y="497802"/>
                  </a:lnTo>
                  <a:lnTo>
                    <a:pt x="116728" y="547078"/>
                  </a:lnTo>
                  <a:lnTo>
                    <a:pt x="150322" y="569950"/>
                  </a:lnTo>
                  <a:lnTo>
                    <a:pt x="187545" y="591523"/>
                  </a:lnTo>
                  <a:lnTo>
                    <a:pt x="228195" y="611703"/>
                  </a:lnTo>
                  <a:lnTo>
                    <a:pt x="272073" y="630400"/>
                  </a:lnTo>
                  <a:lnTo>
                    <a:pt x="318978" y="647520"/>
                  </a:lnTo>
                  <a:lnTo>
                    <a:pt x="368708" y="662971"/>
                  </a:lnTo>
                  <a:lnTo>
                    <a:pt x="421065" y="676661"/>
                  </a:lnTo>
                  <a:lnTo>
                    <a:pt x="475847" y="688498"/>
                  </a:lnTo>
                  <a:lnTo>
                    <a:pt x="532853" y="698390"/>
                  </a:lnTo>
                  <a:lnTo>
                    <a:pt x="591884" y="706244"/>
                  </a:lnTo>
                  <a:lnTo>
                    <a:pt x="652739" y="711968"/>
                  </a:lnTo>
                  <a:lnTo>
                    <a:pt x="715217" y="715470"/>
                  </a:lnTo>
                  <a:lnTo>
                    <a:pt x="779117" y="716658"/>
                  </a:lnTo>
                  <a:lnTo>
                    <a:pt x="843016" y="715470"/>
                  </a:lnTo>
                  <a:lnTo>
                    <a:pt x="905493" y="711968"/>
                  </a:lnTo>
                  <a:lnTo>
                    <a:pt x="966347" y="706244"/>
                  </a:lnTo>
                  <a:lnTo>
                    <a:pt x="1025377" y="698390"/>
                  </a:lnTo>
                  <a:lnTo>
                    <a:pt x="1082383" y="688498"/>
                  </a:lnTo>
                  <a:lnTo>
                    <a:pt x="1137165" y="676661"/>
                  </a:lnTo>
                  <a:lnTo>
                    <a:pt x="1189521" y="662971"/>
                  </a:lnTo>
                  <a:lnTo>
                    <a:pt x="1239252" y="647520"/>
                  </a:lnTo>
                  <a:lnTo>
                    <a:pt x="1286157" y="630400"/>
                  </a:lnTo>
                  <a:lnTo>
                    <a:pt x="1330035" y="611703"/>
                  </a:lnTo>
                  <a:lnTo>
                    <a:pt x="1370686" y="591523"/>
                  </a:lnTo>
                  <a:lnTo>
                    <a:pt x="1407909" y="569950"/>
                  </a:lnTo>
                  <a:lnTo>
                    <a:pt x="1441504" y="547078"/>
                  </a:lnTo>
                  <a:lnTo>
                    <a:pt x="1471270" y="522998"/>
                  </a:lnTo>
                  <a:lnTo>
                    <a:pt x="1518514" y="471584"/>
                  </a:lnTo>
                  <a:lnTo>
                    <a:pt x="1548037" y="416447"/>
                  </a:lnTo>
                  <a:lnTo>
                    <a:pt x="1558235" y="358324"/>
                  </a:lnTo>
                  <a:lnTo>
                    <a:pt x="1555652" y="328935"/>
                  </a:lnTo>
                  <a:lnTo>
                    <a:pt x="1535591" y="272213"/>
                  </a:lnTo>
                  <a:lnTo>
                    <a:pt x="1497007" y="218847"/>
                  </a:lnTo>
                  <a:lnTo>
                    <a:pt x="1441504" y="169573"/>
                  </a:lnTo>
                  <a:lnTo>
                    <a:pt x="1407909" y="146701"/>
                  </a:lnTo>
                  <a:lnTo>
                    <a:pt x="1370686" y="125129"/>
                  </a:lnTo>
                  <a:lnTo>
                    <a:pt x="1330035" y="104949"/>
                  </a:lnTo>
                  <a:lnTo>
                    <a:pt x="1286157" y="86254"/>
                  </a:lnTo>
                  <a:lnTo>
                    <a:pt x="1239252" y="69134"/>
                  </a:lnTo>
                  <a:lnTo>
                    <a:pt x="1189521" y="53684"/>
                  </a:lnTo>
                  <a:lnTo>
                    <a:pt x="1137165" y="39994"/>
                  </a:lnTo>
                  <a:lnTo>
                    <a:pt x="1082383" y="28158"/>
                  </a:lnTo>
                  <a:lnTo>
                    <a:pt x="1025377" y="18267"/>
                  </a:lnTo>
                  <a:lnTo>
                    <a:pt x="966347" y="10413"/>
                  </a:lnTo>
                  <a:lnTo>
                    <a:pt x="905493" y="4689"/>
                  </a:lnTo>
                  <a:lnTo>
                    <a:pt x="843016" y="1187"/>
                  </a:lnTo>
                  <a:lnTo>
                    <a:pt x="779117" y="0"/>
                  </a:lnTo>
                  <a:close/>
                </a:path>
              </a:pathLst>
            </a:custGeom>
            <a:solidFill>
              <a:srgbClr val="EDEDED"/>
            </a:solidFill>
          </p:spPr>
          <p:txBody>
            <a:bodyPr wrap="square" lIns="0" tIns="0" rIns="0" bIns="0" rtlCol="0"/>
            <a:lstStyle/>
            <a:p>
              <a:endParaRPr dirty="0"/>
            </a:p>
          </p:txBody>
        </p:sp>
        <p:sp>
          <p:nvSpPr>
            <p:cNvPr id="14" name="object 14"/>
            <p:cNvSpPr/>
            <p:nvPr/>
          </p:nvSpPr>
          <p:spPr>
            <a:xfrm>
              <a:off x="3538232" y="3172504"/>
              <a:ext cx="1078865" cy="3310254"/>
            </a:xfrm>
            <a:custGeom>
              <a:avLst/>
              <a:gdLst/>
              <a:ahLst/>
              <a:cxnLst/>
              <a:rect l="l" t="t" r="r" b="b"/>
              <a:pathLst>
                <a:path w="1078864" h="3310254">
                  <a:moveTo>
                    <a:pt x="1078839" y="917435"/>
                  </a:moveTo>
                  <a:lnTo>
                    <a:pt x="1078357" y="862431"/>
                  </a:lnTo>
                  <a:lnTo>
                    <a:pt x="1077087" y="808342"/>
                  </a:lnTo>
                  <a:lnTo>
                    <a:pt x="1075220" y="754964"/>
                  </a:lnTo>
                  <a:lnTo>
                    <a:pt x="1072921" y="700519"/>
                  </a:lnTo>
                  <a:lnTo>
                    <a:pt x="1070610" y="649516"/>
                  </a:lnTo>
                  <a:lnTo>
                    <a:pt x="1068311" y="597052"/>
                  </a:lnTo>
                  <a:lnTo>
                    <a:pt x="1066304" y="544487"/>
                  </a:lnTo>
                  <a:lnTo>
                    <a:pt x="1060030" y="442112"/>
                  </a:lnTo>
                  <a:lnTo>
                    <a:pt x="1056894" y="391909"/>
                  </a:lnTo>
                  <a:lnTo>
                    <a:pt x="1053757" y="342874"/>
                  </a:lnTo>
                  <a:lnTo>
                    <a:pt x="1052322" y="291503"/>
                  </a:lnTo>
                  <a:lnTo>
                    <a:pt x="1048270" y="242252"/>
                  </a:lnTo>
                  <a:lnTo>
                    <a:pt x="1042022" y="194500"/>
                  </a:lnTo>
                  <a:lnTo>
                    <a:pt x="1033970" y="147599"/>
                  </a:lnTo>
                  <a:lnTo>
                    <a:pt x="1024509" y="100926"/>
                  </a:lnTo>
                  <a:lnTo>
                    <a:pt x="1013079" y="62306"/>
                  </a:lnTo>
                  <a:lnTo>
                    <a:pt x="969848" y="9550"/>
                  </a:lnTo>
                  <a:lnTo>
                    <a:pt x="932573" y="203"/>
                  </a:lnTo>
                  <a:lnTo>
                    <a:pt x="922439" y="0"/>
                  </a:lnTo>
                  <a:lnTo>
                    <a:pt x="911148" y="1270"/>
                  </a:lnTo>
                  <a:lnTo>
                    <a:pt x="899071" y="4559"/>
                  </a:lnTo>
                  <a:lnTo>
                    <a:pt x="886587" y="10439"/>
                  </a:lnTo>
                  <a:lnTo>
                    <a:pt x="849045" y="31864"/>
                  </a:lnTo>
                  <a:lnTo>
                    <a:pt x="811898" y="52666"/>
                  </a:lnTo>
                  <a:lnTo>
                    <a:pt x="775525" y="73799"/>
                  </a:lnTo>
                  <a:lnTo>
                    <a:pt x="740333" y="96202"/>
                  </a:lnTo>
                  <a:lnTo>
                    <a:pt x="698614" y="125653"/>
                  </a:lnTo>
                  <a:lnTo>
                    <a:pt x="657364" y="156921"/>
                  </a:lnTo>
                  <a:lnTo>
                    <a:pt x="617042" y="190423"/>
                  </a:lnTo>
                  <a:lnTo>
                    <a:pt x="578116" y="226606"/>
                  </a:lnTo>
                  <a:lnTo>
                    <a:pt x="541045" y="265861"/>
                  </a:lnTo>
                  <a:lnTo>
                    <a:pt x="506285" y="308648"/>
                  </a:lnTo>
                  <a:lnTo>
                    <a:pt x="372554" y="479386"/>
                  </a:lnTo>
                  <a:lnTo>
                    <a:pt x="347484" y="510032"/>
                  </a:lnTo>
                  <a:lnTo>
                    <a:pt x="334949" y="526135"/>
                  </a:lnTo>
                  <a:lnTo>
                    <a:pt x="303301" y="569747"/>
                  </a:lnTo>
                  <a:lnTo>
                    <a:pt x="271183" y="613524"/>
                  </a:lnTo>
                  <a:lnTo>
                    <a:pt x="238836" y="657186"/>
                  </a:lnTo>
                  <a:lnTo>
                    <a:pt x="206476" y="700519"/>
                  </a:lnTo>
                  <a:lnTo>
                    <a:pt x="142709" y="785114"/>
                  </a:lnTo>
                  <a:lnTo>
                    <a:pt x="121805" y="818261"/>
                  </a:lnTo>
                  <a:lnTo>
                    <a:pt x="105613" y="855383"/>
                  </a:lnTo>
                  <a:lnTo>
                    <a:pt x="89420" y="892098"/>
                  </a:lnTo>
                  <a:lnTo>
                    <a:pt x="74803" y="928700"/>
                  </a:lnTo>
                  <a:lnTo>
                    <a:pt x="63309" y="965415"/>
                  </a:lnTo>
                  <a:lnTo>
                    <a:pt x="50965" y="1013396"/>
                  </a:lnTo>
                  <a:lnTo>
                    <a:pt x="39801" y="1060678"/>
                  </a:lnTo>
                  <a:lnTo>
                    <a:pt x="30975" y="1106601"/>
                  </a:lnTo>
                  <a:lnTo>
                    <a:pt x="25679" y="1150454"/>
                  </a:lnTo>
                  <a:lnTo>
                    <a:pt x="25654" y="1150607"/>
                  </a:lnTo>
                  <a:lnTo>
                    <a:pt x="4851" y="1257935"/>
                  </a:lnTo>
                  <a:lnTo>
                    <a:pt x="0" y="1316431"/>
                  </a:lnTo>
                  <a:lnTo>
                    <a:pt x="13030" y="1346365"/>
                  </a:lnTo>
                  <a:lnTo>
                    <a:pt x="45821" y="1368132"/>
                  </a:lnTo>
                  <a:lnTo>
                    <a:pt x="403860" y="1619110"/>
                  </a:lnTo>
                  <a:lnTo>
                    <a:pt x="532638" y="1400251"/>
                  </a:lnTo>
                  <a:lnTo>
                    <a:pt x="539737" y="1831149"/>
                  </a:lnTo>
                  <a:lnTo>
                    <a:pt x="542201" y="1929968"/>
                  </a:lnTo>
                  <a:lnTo>
                    <a:pt x="543382" y="1979358"/>
                  </a:lnTo>
                  <a:lnTo>
                    <a:pt x="544474" y="2028710"/>
                  </a:lnTo>
                  <a:lnTo>
                    <a:pt x="545477" y="2078012"/>
                  </a:lnTo>
                  <a:lnTo>
                    <a:pt x="546354" y="2127275"/>
                  </a:lnTo>
                  <a:lnTo>
                    <a:pt x="547077" y="2176462"/>
                  </a:lnTo>
                  <a:lnTo>
                    <a:pt x="547624" y="2225586"/>
                  </a:lnTo>
                  <a:lnTo>
                    <a:pt x="547903" y="2266429"/>
                  </a:lnTo>
                  <a:lnTo>
                    <a:pt x="547992" y="2376157"/>
                  </a:lnTo>
                  <a:lnTo>
                    <a:pt x="547751" y="2428989"/>
                  </a:lnTo>
                  <a:lnTo>
                    <a:pt x="547408" y="2482024"/>
                  </a:lnTo>
                  <a:lnTo>
                    <a:pt x="546671" y="2588349"/>
                  </a:lnTo>
                  <a:lnTo>
                    <a:pt x="546392" y="2641511"/>
                  </a:lnTo>
                  <a:lnTo>
                    <a:pt x="546290" y="2750070"/>
                  </a:lnTo>
                  <a:lnTo>
                    <a:pt x="546557" y="2800146"/>
                  </a:lnTo>
                  <a:lnTo>
                    <a:pt x="547141" y="2852509"/>
                  </a:lnTo>
                  <a:lnTo>
                    <a:pt x="548093" y="2904477"/>
                  </a:lnTo>
                  <a:lnTo>
                    <a:pt x="551878" y="2961411"/>
                  </a:lnTo>
                  <a:lnTo>
                    <a:pt x="565848" y="3010027"/>
                  </a:lnTo>
                  <a:lnTo>
                    <a:pt x="586447" y="3036189"/>
                  </a:lnTo>
                  <a:lnTo>
                    <a:pt x="587209" y="3039961"/>
                  </a:lnTo>
                  <a:lnTo>
                    <a:pt x="593674" y="3045371"/>
                  </a:lnTo>
                  <a:lnTo>
                    <a:pt x="593928" y="3045676"/>
                  </a:lnTo>
                  <a:lnTo>
                    <a:pt x="594156" y="3045777"/>
                  </a:lnTo>
                  <a:lnTo>
                    <a:pt x="743229" y="3170212"/>
                  </a:lnTo>
                  <a:lnTo>
                    <a:pt x="837260" y="3241776"/>
                  </a:lnTo>
                  <a:lnTo>
                    <a:pt x="907161" y="3279965"/>
                  </a:lnTo>
                  <a:lnTo>
                    <a:pt x="990739" y="3310128"/>
                  </a:lnTo>
                  <a:lnTo>
                    <a:pt x="1002042" y="2857690"/>
                  </a:lnTo>
                  <a:lnTo>
                    <a:pt x="1002626" y="2857042"/>
                  </a:lnTo>
                  <a:lnTo>
                    <a:pt x="1025029" y="2823857"/>
                  </a:lnTo>
                  <a:lnTo>
                    <a:pt x="1041946" y="2788412"/>
                  </a:lnTo>
                  <a:lnTo>
                    <a:pt x="1053757" y="2750070"/>
                  </a:lnTo>
                  <a:lnTo>
                    <a:pt x="1062316" y="2701760"/>
                  </a:lnTo>
                  <a:lnTo>
                    <a:pt x="1068908" y="2654998"/>
                  </a:lnTo>
                  <a:lnTo>
                    <a:pt x="1073162" y="2608821"/>
                  </a:lnTo>
                  <a:lnTo>
                    <a:pt x="1074661" y="2562301"/>
                  </a:lnTo>
                  <a:lnTo>
                    <a:pt x="1074775" y="2513330"/>
                  </a:lnTo>
                  <a:lnTo>
                    <a:pt x="1075093" y="2464219"/>
                  </a:lnTo>
                  <a:lnTo>
                    <a:pt x="1075563" y="2414968"/>
                  </a:lnTo>
                  <a:lnTo>
                    <a:pt x="1076134" y="2365578"/>
                  </a:lnTo>
                  <a:lnTo>
                    <a:pt x="1077366" y="2266429"/>
                  </a:lnTo>
                  <a:lnTo>
                    <a:pt x="1077937" y="2216670"/>
                  </a:lnTo>
                  <a:lnTo>
                    <a:pt x="1078407" y="2166797"/>
                  </a:lnTo>
                  <a:lnTo>
                    <a:pt x="1078725" y="2116810"/>
                  </a:lnTo>
                  <a:lnTo>
                    <a:pt x="1078839" y="993305"/>
                  </a:lnTo>
                  <a:lnTo>
                    <a:pt x="1078839" y="917435"/>
                  </a:lnTo>
                  <a:close/>
                </a:path>
              </a:pathLst>
            </a:custGeom>
            <a:solidFill>
              <a:srgbClr val="FFB542"/>
            </a:solidFill>
          </p:spPr>
          <p:txBody>
            <a:bodyPr wrap="square" lIns="0" tIns="0" rIns="0" bIns="0" rtlCol="0"/>
            <a:lstStyle/>
            <a:p>
              <a:endParaRPr dirty="0"/>
            </a:p>
          </p:txBody>
        </p:sp>
        <p:sp>
          <p:nvSpPr>
            <p:cNvPr id="15" name="object 15"/>
            <p:cNvSpPr/>
            <p:nvPr/>
          </p:nvSpPr>
          <p:spPr>
            <a:xfrm>
              <a:off x="3660047" y="3305859"/>
              <a:ext cx="982980" cy="877569"/>
            </a:xfrm>
            <a:custGeom>
              <a:avLst/>
              <a:gdLst/>
              <a:ahLst/>
              <a:cxnLst/>
              <a:rect l="l" t="t" r="r" b="b"/>
              <a:pathLst>
                <a:path w="982979" h="877570">
                  <a:moveTo>
                    <a:pt x="566370" y="0"/>
                  </a:moveTo>
                  <a:lnTo>
                    <a:pt x="455048" y="55776"/>
                  </a:lnTo>
                  <a:lnTo>
                    <a:pt x="358944" y="145712"/>
                  </a:lnTo>
                  <a:lnTo>
                    <a:pt x="224960" y="334017"/>
                  </a:lnTo>
                  <a:lnTo>
                    <a:pt x="0" y="684900"/>
                  </a:lnTo>
                  <a:lnTo>
                    <a:pt x="85814" y="758616"/>
                  </a:lnTo>
                  <a:lnTo>
                    <a:pt x="148180" y="803205"/>
                  </a:lnTo>
                  <a:lnTo>
                    <a:pt x="217482" y="836682"/>
                  </a:lnTo>
                  <a:lnTo>
                    <a:pt x="324105" y="877062"/>
                  </a:lnTo>
                  <a:lnTo>
                    <a:pt x="941751" y="459483"/>
                  </a:lnTo>
                  <a:lnTo>
                    <a:pt x="982828" y="112991"/>
                  </a:lnTo>
                  <a:lnTo>
                    <a:pt x="566370" y="0"/>
                  </a:lnTo>
                  <a:close/>
                </a:path>
              </a:pathLst>
            </a:custGeom>
            <a:solidFill>
              <a:srgbClr val="EA911C"/>
            </a:solidFill>
          </p:spPr>
          <p:txBody>
            <a:bodyPr wrap="square" lIns="0" tIns="0" rIns="0" bIns="0" rtlCol="0"/>
            <a:lstStyle/>
            <a:p>
              <a:endParaRPr dirty="0"/>
            </a:p>
          </p:txBody>
        </p:sp>
        <p:sp>
          <p:nvSpPr>
            <p:cNvPr id="16" name="object 16"/>
            <p:cNvSpPr/>
            <p:nvPr/>
          </p:nvSpPr>
          <p:spPr>
            <a:xfrm>
              <a:off x="4226415" y="3176457"/>
              <a:ext cx="660400" cy="318135"/>
            </a:xfrm>
            <a:custGeom>
              <a:avLst/>
              <a:gdLst/>
              <a:ahLst/>
              <a:cxnLst/>
              <a:rect l="l" t="t" r="r" b="b"/>
              <a:pathLst>
                <a:path w="660400" h="318135">
                  <a:moveTo>
                    <a:pt x="247951" y="0"/>
                  </a:moveTo>
                  <a:lnTo>
                    <a:pt x="174183" y="17766"/>
                  </a:lnTo>
                  <a:lnTo>
                    <a:pt x="127281" y="43341"/>
                  </a:lnTo>
                  <a:lnTo>
                    <a:pt x="93503" y="63494"/>
                  </a:lnTo>
                  <a:lnTo>
                    <a:pt x="56519" y="88690"/>
                  </a:lnTo>
                  <a:lnTo>
                    <a:pt x="0" y="129396"/>
                  </a:lnTo>
                  <a:lnTo>
                    <a:pt x="355360" y="317547"/>
                  </a:lnTo>
                  <a:lnTo>
                    <a:pt x="659958" y="275706"/>
                  </a:lnTo>
                  <a:lnTo>
                    <a:pt x="632862" y="244046"/>
                  </a:lnTo>
                  <a:lnTo>
                    <a:pt x="596358" y="210113"/>
                  </a:lnTo>
                  <a:lnTo>
                    <a:pt x="552966" y="175017"/>
                  </a:lnTo>
                  <a:lnTo>
                    <a:pt x="505207" y="139870"/>
                  </a:lnTo>
                  <a:lnTo>
                    <a:pt x="455598" y="105781"/>
                  </a:lnTo>
                  <a:lnTo>
                    <a:pt x="406662" y="73863"/>
                  </a:lnTo>
                  <a:lnTo>
                    <a:pt x="360915" y="45226"/>
                  </a:lnTo>
                  <a:lnTo>
                    <a:pt x="320880" y="20981"/>
                  </a:lnTo>
                  <a:lnTo>
                    <a:pt x="285473" y="5671"/>
                  </a:lnTo>
                  <a:lnTo>
                    <a:pt x="247951" y="0"/>
                  </a:lnTo>
                  <a:close/>
                </a:path>
              </a:pathLst>
            </a:custGeom>
            <a:solidFill>
              <a:srgbClr val="FFB542"/>
            </a:solidFill>
          </p:spPr>
          <p:txBody>
            <a:bodyPr wrap="square" lIns="0" tIns="0" rIns="0" bIns="0" rtlCol="0"/>
            <a:lstStyle/>
            <a:p>
              <a:endParaRPr dirty="0"/>
            </a:p>
          </p:txBody>
        </p:sp>
        <p:sp>
          <p:nvSpPr>
            <p:cNvPr id="17" name="object 17"/>
            <p:cNvSpPr/>
            <p:nvPr/>
          </p:nvSpPr>
          <p:spPr>
            <a:xfrm>
              <a:off x="3867143" y="3418914"/>
              <a:ext cx="1101090" cy="3071495"/>
            </a:xfrm>
            <a:custGeom>
              <a:avLst/>
              <a:gdLst/>
              <a:ahLst/>
              <a:cxnLst/>
              <a:rect l="l" t="t" r="r" b="b"/>
              <a:pathLst>
                <a:path w="1101089" h="3071495">
                  <a:moveTo>
                    <a:pt x="1100636" y="993312"/>
                  </a:moveTo>
                  <a:lnTo>
                    <a:pt x="506154" y="993312"/>
                  </a:lnTo>
                  <a:lnTo>
                    <a:pt x="524045" y="994575"/>
                  </a:lnTo>
                  <a:lnTo>
                    <a:pt x="536454" y="1010024"/>
                  </a:lnTo>
                  <a:lnTo>
                    <a:pt x="548205" y="1051910"/>
                  </a:lnTo>
                  <a:lnTo>
                    <a:pt x="561532" y="1831151"/>
                  </a:lnTo>
                  <a:lnTo>
                    <a:pt x="564005" y="1929968"/>
                  </a:lnTo>
                  <a:lnTo>
                    <a:pt x="565179" y="1979350"/>
                  </a:lnTo>
                  <a:lnTo>
                    <a:pt x="566278" y="2028702"/>
                  </a:lnTo>
                  <a:lnTo>
                    <a:pt x="567277" y="2078011"/>
                  </a:lnTo>
                  <a:lnTo>
                    <a:pt x="568150" y="2127270"/>
                  </a:lnTo>
                  <a:lnTo>
                    <a:pt x="568873" y="2176465"/>
                  </a:lnTo>
                  <a:lnTo>
                    <a:pt x="569420" y="2225589"/>
                  </a:lnTo>
                  <a:lnTo>
                    <a:pt x="569709" y="2266427"/>
                  </a:lnTo>
                  <a:lnTo>
                    <a:pt x="569794" y="2376157"/>
                  </a:lnTo>
                  <a:lnTo>
                    <a:pt x="569549" y="2428995"/>
                  </a:lnTo>
                  <a:lnTo>
                    <a:pt x="569210" y="2482021"/>
                  </a:lnTo>
                  <a:lnTo>
                    <a:pt x="568475" y="2588352"/>
                  </a:lnTo>
                  <a:lnTo>
                    <a:pt x="568193" y="2641515"/>
                  </a:lnTo>
                  <a:lnTo>
                    <a:pt x="568094" y="2750076"/>
                  </a:lnTo>
                  <a:lnTo>
                    <a:pt x="568362" y="2800143"/>
                  </a:lnTo>
                  <a:lnTo>
                    <a:pt x="568946" y="2852496"/>
                  </a:lnTo>
                  <a:lnTo>
                    <a:pt x="569888" y="2904469"/>
                  </a:lnTo>
                  <a:lnTo>
                    <a:pt x="573675" y="2961414"/>
                  </a:lnTo>
                  <a:lnTo>
                    <a:pt x="587648" y="3010033"/>
                  </a:lnTo>
                  <a:lnTo>
                    <a:pt x="615727" y="3045680"/>
                  </a:lnTo>
                  <a:lnTo>
                    <a:pt x="661833" y="3063711"/>
                  </a:lnTo>
                  <a:lnTo>
                    <a:pt x="670189" y="3067155"/>
                  </a:lnTo>
                  <a:lnTo>
                    <a:pt x="681092" y="3071082"/>
                  </a:lnTo>
                  <a:lnTo>
                    <a:pt x="694739" y="3069481"/>
                  </a:lnTo>
                  <a:lnTo>
                    <a:pt x="710736" y="3063367"/>
                  </a:lnTo>
                  <a:lnTo>
                    <a:pt x="958546" y="2918982"/>
                  </a:lnTo>
                  <a:lnTo>
                    <a:pt x="996158" y="2888564"/>
                  </a:lnTo>
                  <a:lnTo>
                    <a:pt x="1024431" y="2857036"/>
                  </a:lnTo>
                  <a:lnTo>
                    <a:pt x="1046829" y="2823859"/>
                  </a:lnTo>
                  <a:lnTo>
                    <a:pt x="1063741" y="2788413"/>
                  </a:lnTo>
                  <a:lnTo>
                    <a:pt x="1075558" y="2750076"/>
                  </a:lnTo>
                  <a:lnTo>
                    <a:pt x="1084116" y="2701765"/>
                  </a:lnTo>
                  <a:lnTo>
                    <a:pt x="1090712" y="2654995"/>
                  </a:lnTo>
                  <a:lnTo>
                    <a:pt x="1094957" y="2608822"/>
                  </a:lnTo>
                  <a:lnTo>
                    <a:pt x="1096458" y="2562302"/>
                  </a:lnTo>
                  <a:lnTo>
                    <a:pt x="1096575" y="2513329"/>
                  </a:lnTo>
                  <a:lnTo>
                    <a:pt x="1096893" y="2464216"/>
                  </a:lnTo>
                  <a:lnTo>
                    <a:pt x="1097361" y="2414964"/>
                  </a:lnTo>
                  <a:lnTo>
                    <a:pt x="1097929" y="2365580"/>
                  </a:lnTo>
                  <a:lnTo>
                    <a:pt x="1099166" y="2266427"/>
                  </a:lnTo>
                  <a:lnTo>
                    <a:pt x="1099734" y="2216667"/>
                  </a:lnTo>
                  <a:lnTo>
                    <a:pt x="1100202" y="2166791"/>
                  </a:lnTo>
                  <a:lnTo>
                    <a:pt x="1100519" y="2116802"/>
                  </a:lnTo>
                  <a:lnTo>
                    <a:pt x="1100636" y="993312"/>
                  </a:lnTo>
                  <a:close/>
                </a:path>
                <a:path w="1101089" h="3071495">
                  <a:moveTo>
                    <a:pt x="944244" y="0"/>
                  </a:moveTo>
                  <a:lnTo>
                    <a:pt x="932946" y="1270"/>
                  </a:lnTo>
                  <a:lnTo>
                    <a:pt x="920865" y="4566"/>
                  </a:lnTo>
                  <a:lnTo>
                    <a:pt x="908391" y="10442"/>
                  </a:lnTo>
                  <a:lnTo>
                    <a:pt x="863426" y="28570"/>
                  </a:lnTo>
                  <a:lnTo>
                    <a:pt x="757252" y="55990"/>
                  </a:lnTo>
                  <a:lnTo>
                    <a:pt x="714637" y="75089"/>
                  </a:lnTo>
                  <a:lnTo>
                    <a:pt x="672921" y="104542"/>
                  </a:lnTo>
                  <a:lnTo>
                    <a:pt x="631670" y="135811"/>
                  </a:lnTo>
                  <a:lnTo>
                    <a:pt x="591349" y="169321"/>
                  </a:lnTo>
                  <a:lnTo>
                    <a:pt x="552422" y="205497"/>
                  </a:lnTo>
                  <a:lnTo>
                    <a:pt x="515352" y="244763"/>
                  </a:lnTo>
                  <a:lnTo>
                    <a:pt x="480603" y="287544"/>
                  </a:lnTo>
                  <a:lnTo>
                    <a:pt x="359402" y="442188"/>
                  </a:lnTo>
                  <a:lnTo>
                    <a:pt x="346867" y="458286"/>
                  </a:lnTo>
                  <a:lnTo>
                    <a:pt x="321792" y="488920"/>
                  </a:lnTo>
                  <a:lnTo>
                    <a:pt x="309257" y="505024"/>
                  </a:lnTo>
                  <a:lnTo>
                    <a:pt x="277603" y="548636"/>
                  </a:lnTo>
                  <a:lnTo>
                    <a:pt x="245485" y="592406"/>
                  </a:lnTo>
                  <a:lnTo>
                    <a:pt x="213134" y="636080"/>
                  </a:lnTo>
                  <a:lnTo>
                    <a:pt x="180784" y="679408"/>
                  </a:lnTo>
                  <a:lnTo>
                    <a:pt x="117012" y="764011"/>
                  </a:lnTo>
                  <a:lnTo>
                    <a:pt x="96122" y="797162"/>
                  </a:lnTo>
                  <a:lnTo>
                    <a:pt x="79925" y="834277"/>
                  </a:lnTo>
                  <a:lnTo>
                    <a:pt x="63729" y="871001"/>
                  </a:lnTo>
                  <a:lnTo>
                    <a:pt x="49102" y="907590"/>
                  </a:lnTo>
                  <a:lnTo>
                    <a:pt x="37611" y="944299"/>
                  </a:lnTo>
                  <a:lnTo>
                    <a:pt x="25271" y="992283"/>
                  </a:lnTo>
                  <a:lnTo>
                    <a:pt x="14105" y="1039576"/>
                  </a:lnTo>
                  <a:lnTo>
                    <a:pt x="5289" y="1085491"/>
                  </a:lnTo>
                  <a:lnTo>
                    <a:pt x="0" y="1129340"/>
                  </a:lnTo>
                  <a:lnTo>
                    <a:pt x="2654" y="1176830"/>
                  </a:lnTo>
                  <a:lnTo>
                    <a:pt x="16953" y="1227456"/>
                  </a:lnTo>
                  <a:lnTo>
                    <a:pt x="33603" y="1276706"/>
                  </a:lnTo>
                  <a:lnTo>
                    <a:pt x="43307" y="1320067"/>
                  </a:lnTo>
                  <a:lnTo>
                    <a:pt x="53564" y="1351535"/>
                  </a:lnTo>
                  <a:lnTo>
                    <a:pt x="72046" y="1371127"/>
                  </a:lnTo>
                  <a:lnTo>
                    <a:pt x="99145" y="1377831"/>
                  </a:lnTo>
                  <a:lnTo>
                    <a:pt x="135252" y="1370631"/>
                  </a:lnTo>
                  <a:lnTo>
                    <a:pt x="191673" y="1344343"/>
                  </a:lnTo>
                  <a:lnTo>
                    <a:pt x="248086" y="1296120"/>
                  </a:lnTo>
                  <a:lnTo>
                    <a:pt x="273161" y="1263323"/>
                  </a:lnTo>
                  <a:lnTo>
                    <a:pt x="298236" y="1231705"/>
                  </a:lnTo>
                  <a:lnTo>
                    <a:pt x="323312" y="1200874"/>
                  </a:lnTo>
                  <a:lnTo>
                    <a:pt x="348387" y="1170438"/>
                  </a:lnTo>
                  <a:lnTo>
                    <a:pt x="375943" y="1134887"/>
                  </a:lnTo>
                  <a:lnTo>
                    <a:pt x="402716" y="1099403"/>
                  </a:lnTo>
                  <a:lnTo>
                    <a:pt x="429492" y="1064702"/>
                  </a:lnTo>
                  <a:lnTo>
                    <a:pt x="457054" y="1031500"/>
                  </a:lnTo>
                  <a:lnTo>
                    <a:pt x="506154" y="993312"/>
                  </a:lnTo>
                  <a:lnTo>
                    <a:pt x="1100636" y="993312"/>
                  </a:lnTo>
                  <a:lnTo>
                    <a:pt x="1100551" y="907590"/>
                  </a:lnTo>
                  <a:lnTo>
                    <a:pt x="1100161" y="862439"/>
                  </a:lnTo>
                  <a:lnTo>
                    <a:pt x="1098882" y="808347"/>
                  </a:lnTo>
                  <a:lnTo>
                    <a:pt x="1097019" y="754964"/>
                  </a:lnTo>
                  <a:lnTo>
                    <a:pt x="1094790" y="702088"/>
                  </a:lnTo>
                  <a:lnTo>
                    <a:pt x="1092414" y="649518"/>
                  </a:lnTo>
                  <a:lnTo>
                    <a:pt x="1090112" y="597052"/>
                  </a:lnTo>
                  <a:lnTo>
                    <a:pt x="1088102" y="544489"/>
                  </a:lnTo>
                  <a:lnTo>
                    <a:pt x="1081834" y="442119"/>
                  </a:lnTo>
                  <a:lnTo>
                    <a:pt x="1078698" y="391913"/>
                  </a:lnTo>
                  <a:lnTo>
                    <a:pt x="1075558" y="342882"/>
                  </a:lnTo>
                  <a:lnTo>
                    <a:pt x="1074121" y="291501"/>
                  </a:lnTo>
                  <a:lnTo>
                    <a:pt x="1070077" y="242251"/>
                  </a:lnTo>
                  <a:lnTo>
                    <a:pt x="1063827" y="194496"/>
                  </a:lnTo>
                  <a:lnTo>
                    <a:pt x="1055772" y="147599"/>
                  </a:lnTo>
                  <a:lnTo>
                    <a:pt x="1046313" y="100921"/>
                  </a:lnTo>
                  <a:lnTo>
                    <a:pt x="1034881" y="62303"/>
                  </a:lnTo>
                  <a:lnTo>
                    <a:pt x="991651" y="9553"/>
                  </a:lnTo>
                  <a:lnTo>
                    <a:pt x="954368" y="202"/>
                  </a:lnTo>
                  <a:lnTo>
                    <a:pt x="944244" y="0"/>
                  </a:lnTo>
                  <a:close/>
                </a:path>
              </a:pathLst>
            </a:custGeom>
            <a:solidFill>
              <a:srgbClr val="F7D842"/>
            </a:solidFill>
          </p:spPr>
          <p:txBody>
            <a:bodyPr wrap="square" lIns="0" tIns="0" rIns="0" bIns="0" rtlCol="0"/>
            <a:lstStyle/>
            <a:p>
              <a:endParaRPr dirty="0"/>
            </a:p>
          </p:txBody>
        </p:sp>
        <p:sp>
          <p:nvSpPr>
            <p:cNvPr id="18" name="object 18"/>
            <p:cNvSpPr/>
            <p:nvPr/>
          </p:nvSpPr>
          <p:spPr>
            <a:xfrm>
              <a:off x="3969740" y="3604888"/>
              <a:ext cx="489584" cy="2289810"/>
            </a:xfrm>
            <a:custGeom>
              <a:avLst/>
              <a:gdLst/>
              <a:ahLst/>
              <a:cxnLst/>
              <a:rect l="l" t="t" r="r" b="b"/>
              <a:pathLst>
                <a:path w="489585" h="2289810">
                  <a:moveTo>
                    <a:pt x="463321" y="11747"/>
                  </a:moveTo>
                  <a:lnTo>
                    <a:pt x="452755" y="1181"/>
                  </a:lnTo>
                  <a:lnTo>
                    <a:pt x="442493" y="0"/>
                  </a:lnTo>
                  <a:lnTo>
                    <a:pt x="1193" y="570687"/>
                  </a:lnTo>
                  <a:lnTo>
                    <a:pt x="0" y="578637"/>
                  </a:lnTo>
                  <a:lnTo>
                    <a:pt x="10566" y="589203"/>
                  </a:lnTo>
                  <a:lnTo>
                    <a:pt x="20828" y="590397"/>
                  </a:lnTo>
                  <a:lnTo>
                    <a:pt x="25438" y="584415"/>
                  </a:lnTo>
                  <a:lnTo>
                    <a:pt x="462127" y="19697"/>
                  </a:lnTo>
                  <a:lnTo>
                    <a:pt x="463321" y="11747"/>
                  </a:lnTo>
                  <a:close/>
                </a:path>
                <a:path w="489585" h="2289810">
                  <a:moveTo>
                    <a:pt x="480758" y="1906993"/>
                  </a:moveTo>
                  <a:lnTo>
                    <a:pt x="480555" y="1858251"/>
                  </a:lnTo>
                  <a:lnTo>
                    <a:pt x="479971" y="1809496"/>
                  </a:lnTo>
                  <a:lnTo>
                    <a:pt x="479069" y="1760753"/>
                  </a:lnTo>
                  <a:lnTo>
                    <a:pt x="476567" y="1663280"/>
                  </a:lnTo>
                  <a:lnTo>
                    <a:pt x="470598" y="1469034"/>
                  </a:lnTo>
                  <a:lnTo>
                    <a:pt x="468134" y="1372006"/>
                  </a:lnTo>
                  <a:lnTo>
                    <a:pt x="467271" y="1323492"/>
                  </a:lnTo>
                  <a:lnTo>
                    <a:pt x="466775" y="1282255"/>
                  </a:lnTo>
                  <a:lnTo>
                    <a:pt x="466559" y="1241018"/>
                  </a:lnTo>
                  <a:lnTo>
                    <a:pt x="466648" y="1199794"/>
                  </a:lnTo>
                  <a:lnTo>
                    <a:pt x="467093" y="1158557"/>
                  </a:lnTo>
                  <a:lnTo>
                    <a:pt x="462902" y="1148499"/>
                  </a:lnTo>
                  <a:lnTo>
                    <a:pt x="453390" y="1145133"/>
                  </a:lnTo>
                  <a:lnTo>
                    <a:pt x="443788" y="1148486"/>
                  </a:lnTo>
                  <a:lnTo>
                    <a:pt x="439293" y="1158557"/>
                  </a:lnTo>
                  <a:lnTo>
                    <a:pt x="438823" y="1207300"/>
                  </a:lnTo>
                  <a:lnTo>
                    <a:pt x="438823" y="1256042"/>
                  </a:lnTo>
                  <a:lnTo>
                    <a:pt x="439229" y="1304785"/>
                  </a:lnTo>
                  <a:lnTo>
                    <a:pt x="439978" y="1353527"/>
                  </a:lnTo>
                  <a:lnTo>
                    <a:pt x="441020" y="1402257"/>
                  </a:lnTo>
                  <a:lnTo>
                    <a:pt x="443699" y="1499501"/>
                  </a:lnTo>
                  <a:lnTo>
                    <a:pt x="449630" y="1693545"/>
                  </a:lnTo>
                  <a:lnTo>
                    <a:pt x="451726" y="1783295"/>
                  </a:lnTo>
                  <a:lnTo>
                    <a:pt x="452399" y="1824520"/>
                  </a:lnTo>
                  <a:lnTo>
                    <a:pt x="452818" y="1865757"/>
                  </a:lnTo>
                  <a:lnTo>
                    <a:pt x="452958" y="1906993"/>
                  </a:lnTo>
                  <a:lnTo>
                    <a:pt x="457301" y="1917065"/>
                  </a:lnTo>
                  <a:lnTo>
                    <a:pt x="466864" y="1920417"/>
                  </a:lnTo>
                  <a:lnTo>
                    <a:pt x="476415" y="1917065"/>
                  </a:lnTo>
                  <a:lnTo>
                    <a:pt x="480758" y="1906993"/>
                  </a:lnTo>
                  <a:close/>
                </a:path>
                <a:path w="489585" h="2289810">
                  <a:moveTo>
                    <a:pt x="489038" y="2169439"/>
                  </a:moveTo>
                  <a:lnTo>
                    <a:pt x="488645" y="2116251"/>
                  </a:lnTo>
                  <a:lnTo>
                    <a:pt x="487540" y="2063076"/>
                  </a:lnTo>
                  <a:lnTo>
                    <a:pt x="485724" y="2009927"/>
                  </a:lnTo>
                  <a:lnTo>
                    <a:pt x="471284" y="1996528"/>
                  </a:lnTo>
                  <a:lnTo>
                    <a:pt x="461860" y="1999856"/>
                  </a:lnTo>
                  <a:lnTo>
                    <a:pt x="457923" y="2009927"/>
                  </a:lnTo>
                  <a:lnTo>
                    <a:pt x="459740" y="2063076"/>
                  </a:lnTo>
                  <a:lnTo>
                    <a:pt x="460844" y="2116251"/>
                  </a:lnTo>
                  <a:lnTo>
                    <a:pt x="461238" y="2169439"/>
                  </a:lnTo>
                  <a:lnTo>
                    <a:pt x="460921" y="2222627"/>
                  </a:lnTo>
                  <a:lnTo>
                    <a:pt x="459892" y="2275802"/>
                  </a:lnTo>
                  <a:lnTo>
                    <a:pt x="463969" y="2285873"/>
                  </a:lnTo>
                  <a:lnTo>
                    <a:pt x="473430" y="2289225"/>
                  </a:lnTo>
                  <a:lnTo>
                    <a:pt x="483082" y="2285860"/>
                  </a:lnTo>
                  <a:lnTo>
                    <a:pt x="487692" y="2275802"/>
                  </a:lnTo>
                  <a:lnTo>
                    <a:pt x="488721" y="2222627"/>
                  </a:lnTo>
                  <a:lnTo>
                    <a:pt x="489038" y="2169439"/>
                  </a:lnTo>
                  <a:close/>
                </a:path>
              </a:pathLst>
            </a:custGeom>
            <a:solidFill>
              <a:srgbClr val="FFFFFF"/>
            </a:solidFill>
          </p:spPr>
          <p:txBody>
            <a:bodyPr wrap="square" lIns="0" tIns="0" rIns="0" bIns="0" rtlCol="0"/>
            <a:lstStyle/>
            <a:p>
              <a:endParaRPr dirty="0"/>
            </a:p>
          </p:txBody>
        </p:sp>
        <p:sp>
          <p:nvSpPr>
            <p:cNvPr id="19" name="object 19"/>
            <p:cNvSpPr/>
            <p:nvPr/>
          </p:nvSpPr>
          <p:spPr>
            <a:xfrm>
              <a:off x="4719319" y="6241749"/>
              <a:ext cx="394970" cy="497205"/>
            </a:xfrm>
            <a:custGeom>
              <a:avLst/>
              <a:gdLst/>
              <a:ahLst/>
              <a:cxnLst/>
              <a:rect l="l" t="t" r="r" b="b"/>
              <a:pathLst>
                <a:path w="394970" h="497204">
                  <a:moveTo>
                    <a:pt x="0" y="0"/>
                  </a:moveTo>
                  <a:lnTo>
                    <a:pt x="0" y="496675"/>
                  </a:lnTo>
                  <a:lnTo>
                    <a:pt x="148100" y="285541"/>
                  </a:lnTo>
                  <a:lnTo>
                    <a:pt x="394940" y="285541"/>
                  </a:lnTo>
                  <a:lnTo>
                    <a:pt x="0" y="0"/>
                  </a:lnTo>
                  <a:close/>
                </a:path>
              </a:pathLst>
            </a:custGeom>
            <a:solidFill>
              <a:srgbClr val="000000"/>
            </a:solidFill>
          </p:spPr>
          <p:txBody>
            <a:bodyPr wrap="square" lIns="0" tIns="0" rIns="0" bIns="0" rtlCol="0"/>
            <a:lstStyle/>
            <a:p>
              <a:endParaRPr dirty="0"/>
            </a:p>
          </p:txBody>
        </p:sp>
        <p:sp>
          <p:nvSpPr>
            <p:cNvPr id="20" name="object 20"/>
            <p:cNvSpPr/>
            <p:nvPr/>
          </p:nvSpPr>
          <p:spPr>
            <a:xfrm>
              <a:off x="4702638" y="6224042"/>
              <a:ext cx="429895" cy="532765"/>
            </a:xfrm>
            <a:custGeom>
              <a:avLst/>
              <a:gdLst/>
              <a:ahLst/>
              <a:cxnLst/>
              <a:rect l="l" t="t" r="r" b="b"/>
              <a:pathLst>
                <a:path w="429895" h="532765">
                  <a:moveTo>
                    <a:pt x="14680" y="0"/>
                  </a:moveTo>
                  <a:lnTo>
                    <a:pt x="3497" y="5717"/>
                  </a:lnTo>
                  <a:lnTo>
                    <a:pt x="0" y="11423"/>
                  </a:lnTo>
                  <a:lnTo>
                    <a:pt x="0" y="521638"/>
                  </a:lnTo>
                  <a:lnTo>
                    <a:pt x="4743" y="528099"/>
                  </a:lnTo>
                  <a:lnTo>
                    <a:pt x="18575" y="532475"/>
                  </a:lnTo>
                  <a:lnTo>
                    <a:pt x="26166" y="529900"/>
                  </a:lnTo>
                  <a:lnTo>
                    <a:pt x="30334" y="523963"/>
                  </a:lnTo>
                  <a:lnTo>
                    <a:pt x="3026" y="504801"/>
                  </a:lnTo>
                  <a:lnTo>
                    <a:pt x="33360" y="461554"/>
                  </a:lnTo>
                  <a:lnTo>
                    <a:pt x="33360" y="50344"/>
                  </a:lnTo>
                  <a:lnTo>
                    <a:pt x="90283" y="50344"/>
                  </a:lnTo>
                  <a:lnTo>
                    <a:pt x="21360" y="513"/>
                  </a:lnTo>
                  <a:lnTo>
                    <a:pt x="14680" y="0"/>
                  </a:lnTo>
                  <a:close/>
                </a:path>
                <a:path w="429895" h="532765">
                  <a:moveTo>
                    <a:pt x="33360" y="461554"/>
                  </a:moveTo>
                  <a:lnTo>
                    <a:pt x="3026" y="504801"/>
                  </a:lnTo>
                  <a:lnTo>
                    <a:pt x="30334" y="523963"/>
                  </a:lnTo>
                  <a:lnTo>
                    <a:pt x="37054" y="514382"/>
                  </a:lnTo>
                  <a:lnTo>
                    <a:pt x="33360" y="514382"/>
                  </a:lnTo>
                  <a:lnTo>
                    <a:pt x="33360" y="461554"/>
                  </a:lnTo>
                  <a:close/>
                </a:path>
                <a:path w="429895" h="532765">
                  <a:moveTo>
                    <a:pt x="90283" y="50344"/>
                  </a:moveTo>
                  <a:lnTo>
                    <a:pt x="33360" y="50344"/>
                  </a:lnTo>
                  <a:lnTo>
                    <a:pt x="360083" y="286567"/>
                  </a:lnTo>
                  <a:lnTo>
                    <a:pt x="159366" y="286567"/>
                  </a:lnTo>
                  <a:lnTo>
                    <a:pt x="154225" y="289237"/>
                  </a:lnTo>
                  <a:lnTo>
                    <a:pt x="33360" y="461554"/>
                  </a:lnTo>
                  <a:lnTo>
                    <a:pt x="33360" y="514382"/>
                  </a:lnTo>
                  <a:lnTo>
                    <a:pt x="37054" y="514382"/>
                  </a:lnTo>
                  <a:lnTo>
                    <a:pt x="173450" y="319916"/>
                  </a:lnTo>
                  <a:lnTo>
                    <a:pt x="418881" y="319916"/>
                  </a:lnTo>
                  <a:lnTo>
                    <a:pt x="425254" y="315278"/>
                  </a:lnTo>
                  <a:lnTo>
                    <a:pt x="429725" y="301477"/>
                  </a:lnTo>
                  <a:lnTo>
                    <a:pt x="427264" y="293980"/>
                  </a:lnTo>
                  <a:lnTo>
                    <a:pt x="90283" y="50344"/>
                  </a:lnTo>
                  <a:close/>
                </a:path>
              </a:pathLst>
            </a:custGeom>
            <a:solidFill>
              <a:srgbClr val="FFFFFF"/>
            </a:solidFill>
          </p:spPr>
          <p:txBody>
            <a:bodyPr wrap="square" lIns="0" tIns="0" rIns="0" bIns="0" rtlCol="0"/>
            <a:lstStyle/>
            <a:p>
              <a:endParaRPr dirty="0"/>
            </a:p>
          </p:txBody>
        </p:sp>
        <p:sp>
          <p:nvSpPr>
            <p:cNvPr id="21" name="object 21"/>
            <p:cNvSpPr/>
            <p:nvPr/>
          </p:nvSpPr>
          <p:spPr>
            <a:xfrm>
              <a:off x="4606464" y="4184777"/>
              <a:ext cx="1713864" cy="876935"/>
            </a:xfrm>
            <a:custGeom>
              <a:avLst/>
              <a:gdLst/>
              <a:ahLst/>
              <a:cxnLst/>
              <a:rect l="l" t="t" r="r" b="b"/>
              <a:pathLst>
                <a:path w="1713864" h="876935">
                  <a:moveTo>
                    <a:pt x="1209018" y="0"/>
                  </a:moveTo>
                  <a:lnTo>
                    <a:pt x="1117657" y="322"/>
                  </a:lnTo>
                  <a:lnTo>
                    <a:pt x="1021029" y="1354"/>
                  </a:lnTo>
                  <a:lnTo>
                    <a:pt x="919423" y="2941"/>
                  </a:lnTo>
                  <a:lnTo>
                    <a:pt x="468961" y="11785"/>
                  </a:lnTo>
                  <a:lnTo>
                    <a:pt x="284440" y="14763"/>
                  </a:lnTo>
                  <a:lnTo>
                    <a:pt x="157477" y="16231"/>
                  </a:lnTo>
                  <a:lnTo>
                    <a:pt x="27691" y="17107"/>
                  </a:lnTo>
                  <a:lnTo>
                    <a:pt x="17939" y="23768"/>
                  </a:lnTo>
                  <a:lnTo>
                    <a:pt x="4432" y="65321"/>
                  </a:lnTo>
                  <a:lnTo>
                    <a:pt x="1138" y="196617"/>
                  </a:lnTo>
                  <a:lnTo>
                    <a:pt x="422" y="287701"/>
                  </a:lnTo>
                  <a:lnTo>
                    <a:pt x="41" y="369363"/>
                  </a:lnTo>
                  <a:lnTo>
                    <a:pt x="0" y="442150"/>
                  </a:lnTo>
                  <a:lnTo>
                    <a:pt x="303" y="506608"/>
                  </a:lnTo>
                  <a:lnTo>
                    <a:pt x="957" y="563283"/>
                  </a:lnTo>
                  <a:lnTo>
                    <a:pt x="1965" y="612722"/>
                  </a:lnTo>
                  <a:lnTo>
                    <a:pt x="3334" y="655471"/>
                  </a:lnTo>
                  <a:lnTo>
                    <a:pt x="7169" y="723082"/>
                  </a:lnTo>
                  <a:lnTo>
                    <a:pt x="12504" y="770488"/>
                  </a:lnTo>
                  <a:lnTo>
                    <a:pt x="35409" y="838943"/>
                  </a:lnTo>
                  <a:lnTo>
                    <a:pt x="74948" y="870591"/>
                  </a:lnTo>
                  <a:lnTo>
                    <a:pt x="115400" y="876020"/>
                  </a:lnTo>
                  <a:lnTo>
                    <a:pt x="147903" y="876443"/>
                  </a:lnTo>
                  <a:lnTo>
                    <a:pt x="192914" y="876186"/>
                  </a:lnTo>
                  <a:lnTo>
                    <a:pt x="593190" y="869632"/>
                  </a:lnTo>
                  <a:lnTo>
                    <a:pt x="765895" y="867669"/>
                  </a:lnTo>
                  <a:lnTo>
                    <a:pt x="893416" y="866801"/>
                  </a:lnTo>
                  <a:lnTo>
                    <a:pt x="1030430" y="866449"/>
                  </a:lnTo>
                  <a:lnTo>
                    <a:pt x="1176582" y="866756"/>
                  </a:lnTo>
                  <a:lnTo>
                    <a:pt x="1331518" y="867861"/>
                  </a:lnTo>
                  <a:lnTo>
                    <a:pt x="1412169" y="868757"/>
                  </a:lnTo>
                  <a:lnTo>
                    <a:pt x="1494883" y="869905"/>
                  </a:lnTo>
                  <a:lnTo>
                    <a:pt x="1579615" y="871323"/>
                  </a:lnTo>
                  <a:lnTo>
                    <a:pt x="1666322" y="873029"/>
                  </a:lnTo>
                  <a:lnTo>
                    <a:pt x="1681078" y="868121"/>
                  </a:lnTo>
                  <a:lnTo>
                    <a:pt x="1696509" y="851377"/>
                  </a:lnTo>
                  <a:lnTo>
                    <a:pt x="1708587" y="820588"/>
                  </a:lnTo>
                  <a:lnTo>
                    <a:pt x="1713284" y="773545"/>
                  </a:lnTo>
                  <a:lnTo>
                    <a:pt x="1713089" y="734561"/>
                  </a:lnTo>
                  <a:lnTo>
                    <a:pt x="1712530" y="225551"/>
                  </a:lnTo>
                  <a:lnTo>
                    <a:pt x="1711194" y="152070"/>
                  </a:lnTo>
                  <a:lnTo>
                    <a:pt x="1703713" y="114534"/>
                  </a:lnTo>
                  <a:lnTo>
                    <a:pt x="1664069" y="49718"/>
                  </a:lnTo>
                  <a:lnTo>
                    <a:pt x="1627487" y="27177"/>
                  </a:lnTo>
                  <a:lnTo>
                    <a:pt x="1576785" y="14374"/>
                  </a:lnTo>
                  <a:lnTo>
                    <a:pt x="1516062" y="8857"/>
                  </a:lnTo>
                  <a:lnTo>
                    <a:pt x="1448636" y="4814"/>
                  </a:lnTo>
                  <a:lnTo>
                    <a:pt x="1374795" y="2093"/>
                  </a:lnTo>
                  <a:lnTo>
                    <a:pt x="1335559" y="1179"/>
                  </a:lnTo>
                  <a:lnTo>
                    <a:pt x="1294827" y="539"/>
                  </a:lnTo>
                  <a:lnTo>
                    <a:pt x="1252635" y="152"/>
                  </a:lnTo>
                  <a:lnTo>
                    <a:pt x="1209018" y="0"/>
                  </a:lnTo>
                  <a:close/>
                </a:path>
              </a:pathLst>
            </a:custGeom>
            <a:solidFill>
              <a:srgbClr val="FFB542"/>
            </a:solidFill>
          </p:spPr>
          <p:txBody>
            <a:bodyPr wrap="square" lIns="0" tIns="0" rIns="0" bIns="0" rtlCol="0"/>
            <a:lstStyle/>
            <a:p>
              <a:endParaRPr dirty="0"/>
            </a:p>
          </p:txBody>
        </p:sp>
      </p:grpSp>
      <p:sp>
        <p:nvSpPr>
          <p:cNvPr id="22" name="object 22"/>
          <p:cNvSpPr txBox="1"/>
          <p:nvPr/>
        </p:nvSpPr>
        <p:spPr>
          <a:xfrm>
            <a:off x="4863100"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3" name="object 23"/>
          <p:cNvPicPr/>
          <p:nvPr/>
        </p:nvPicPr>
        <p:blipFill>
          <a:blip r:embed="rId2" cstate="print"/>
          <a:stretch>
            <a:fillRect/>
          </a:stretch>
        </p:blipFill>
        <p:spPr>
          <a:xfrm>
            <a:off x="14087037" y="3139988"/>
            <a:ext cx="3021466" cy="3615112"/>
          </a:xfrm>
          <a:prstGeom prst="rect">
            <a:avLst/>
          </a:prstGeom>
        </p:spPr>
      </p:pic>
      <p:sp>
        <p:nvSpPr>
          <p:cNvPr id="24" name="object 24"/>
          <p:cNvSpPr txBox="1"/>
          <p:nvPr/>
        </p:nvSpPr>
        <p:spPr>
          <a:xfrm>
            <a:off x="15651739" y="4309005"/>
            <a:ext cx="1456764" cy="529632"/>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30</a:t>
            </a:r>
            <a:r>
              <a:rPr sz="3350" b="1" spc="-5"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5" name="object 25"/>
          <p:cNvPicPr/>
          <p:nvPr/>
        </p:nvPicPr>
        <p:blipFill>
          <a:blip r:embed="rId3" cstate="print"/>
          <a:stretch>
            <a:fillRect/>
          </a:stretch>
        </p:blipFill>
        <p:spPr>
          <a:xfrm>
            <a:off x="8583768" y="3172459"/>
            <a:ext cx="3205526" cy="3582634"/>
          </a:xfrm>
          <a:prstGeom prst="rect">
            <a:avLst/>
          </a:prstGeom>
        </p:spPr>
      </p:pic>
      <p:sp>
        <p:nvSpPr>
          <p:cNvPr id="26" name="object 26"/>
          <p:cNvSpPr txBox="1"/>
          <p:nvPr/>
        </p:nvSpPr>
        <p:spPr>
          <a:xfrm>
            <a:off x="10332529"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sp>
        <p:nvSpPr>
          <p:cNvPr id="29" name="object 2">
            <a:extLst>
              <a:ext uri="{FF2B5EF4-FFF2-40B4-BE49-F238E27FC236}">
                <a16:creationId xmlns:a16="http://schemas.microsoft.com/office/drawing/2014/main" id="{82DE02BA-7E5B-6728-E146-46ABCF890600}"/>
              </a:ext>
            </a:extLst>
          </p:cNvPr>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t>BEFORE STARTING </a:t>
            </a:r>
          </a:p>
        </p:txBody>
      </p:sp>
      <p:sp>
        <p:nvSpPr>
          <p:cNvPr id="27" name="object 9">
            <a:extLst>
              <a:ext uri="{FF2B5EF4-FFF2-40B4-BE49-F238E27FC236}">
                <a16:creationId xmlns:a16="http://schemas.microsoft.com/office/drawing/2014/main" id="{C0BE116A-5F64-DBE9-8453-009EADA9EE40}"/>
              </a:ext>
            </a:extLst>
          </p:cNvPr>
          <p:cNvSpPr txBox="1"/>
          <p:nvPr/>
        </p:nvSpPr>
        <p:spPr>
          <a:xfrm>
            <a:off x="3296718" y="7030628"/>
            <a:ext cx="3964940" cy="2351926"/>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a:p>
            <a:pPr marL="367665" marR="361315" algn="ctr">
              <a:lnSpc>
                <a:spcPts val="3390"/>
              </a:lnSpc>
              <a:spcBef>
                <a:spcPts val="625"/>
              </a:spcBef>
            </a:pPr>
            <a:r>
              <a:rPr lang="en-US" sz="2850" dirty="0">
                <a:solidFill>
                  <a:srgbClr val="231F20"/>
                </a:solidFill>
                <a:latin typeface="Calibri"/>
                <a:cs typeface="Calibri"/>
              </a:rPr>
              <a:t>Discover the diversity of professions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3" name="object 3"/>
          <p:cNvSpPr txBox="1"/>
          <p:nvPr/>
        </p:nvSpPr>
        <p:spPr>
          <a:xfrm>
            <a:off x="3614484" y="5288879"/>
            <a:ext cx="13752766" cy="2551339"/>
          </a:xfrm>
          <a:prstGeom prst="rect">
            <a:avLst/>
          </a:prstGeom>
        </p:spPr>
        <p:txBody>
          <a:bodyPr vert="horz" wrap="square" lIns="0" tIns="12065" rIns="0" bIns="0" rtlCol="0">
            <a:spAutoFit/>
          </a:bodyPr>
          <a:lstStyle/>
          <a:p>
            <a:pPr marL="12700" algn="ctr">
              <a:lnSpc>
                <a:spcPct val="100000"/>
              </a:lnSpc>
              <a:spcBef>
                <a:spcPts val="95"/>
              </a:spcBef>
            </a:pPr>
            <a:r>
              <a:rPr lang="fr-FR" sz="8250" b="1" spc="-150" dirty="0">
                <a:solidFill>
                  <a:srgbClr val="231F20"/>
                </a:solidFill>
                <a:latin typeface="Calibri"/>
                <a:cs typeface="Calibri"/>
              </a:rPr>
              <a:t>IT’S A SECTOR THAT RECRUITS A LOT</a:t>
            </a: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extLst>
      <p:ext uri="{BB962C8B-B14F-4D97-AF65-F5344CB8AC3E}">
        <p14:creationId xmlns:p14="http://schemas.microsoft.com/office/powerpoint/2010/main" val="4086369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3" name="object 3"/>
          <p:cNvSpPr txBox="1"/>
          <p:nvPr/>
        </p:nvSpPr>
        <p:spPr>
          <a:xfrm>
            <a:off x="3614484" y="5288879"/>
            <a:ext cx="13752766" cy="3833742"/>
          </a:xfrm>
          <a:prstGeom prst="rect">
            <a:avLst/>
          </a:prstGeom>
        </p:spPr>
        <p:txBody>
          <a:bodyPr vert="horz" wrap="square" lIns="0" tIns="12065" rIns="0" bIns="0" rtlCol="0">
            <a:spAutoFit/>
          </a:bodyPr>
          <a:lstStyle/>
          <a:p>
            <a:pPr marL="12700" algn="ctr">
              <a:lnSpc>
                <a:spcPct val="100000"/>
              </a:lnSpc>
              <a:spcBef>
                <a:spcPts val="95"/>
              </a:spcBef>
            </a:pPr>
            <a:r>
              <a:rPr lang="fr-FR" sz="8250" b="1" spc="-150" dirty="0">
                <a:solidFill>
                  <a:srgbClr val="231F20"/>
                </a:solidFill>
                <a:latin typeface="Calibri"/>
                <a:cs typeface="Calibri"/>
              </a:rPr>
              <a:t>IT’S A SECTOR THAT RECRUITS A LOT</a:t>
            </a:r>
          </a:p>
          <a:p>
            <a:pPr marL="12700" algn="ctr">
              <a:lnSpc>
                <a:spcPct val="100000"/>
              </a:lnSpc>
              <a:spcBef>
                <a:spcPts val="95"/>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
        <p:nvSpPr>
          <p:cNvPr id="5" name="object 4">
            <a:extLst>
              <a:ext uri="{FF2B5EF4-FFF2-40B4-BE49-F238E27FC236}">
                <a16:creationId xmlns:a16="http://schemas.microsoft.com/office/drawing/2014/main" id="{734CE0E5-33FE-6DB9-35D6-EA7C17DAEA70}"/>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6" name="object 5">
            <a:extLst>
              <a:ext uri="{FF2B5EF4-FFF2-40B4-BE49-F238E27FC236}">
                <a16:creationId xmlns:a16="http://schemas.microsoft.com/office/drawing/2014/main" id="{F713BC67-9CE1-6593-2ADC-5191414BF4B1}"/>
              </a:ext>
            </a:extLst>
          </p:cNvPr>
          <p:cNvSpPr txBox="1"/>
          <p:nvPr/>
        </p:nvSpPr>
        <p:spPr>
          <a:xfrm rot="20880000">
            <a:off x="8821134" y="4057045"/>
            <a:ext cx="2439629" cy="1020985"/>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TRUE</a:t>
            </a:r>
            <a:endParaRPr lang="fr-FR" sz="11500" b="1" spc="-150" baseline="1371" dirty="0">
              <a:latin typeface="Calibri"/>
              <a:cs typeface="Calibri"/>
            </a:endParaRPr>
          </a:p>
        </p:txBody>
      </p:sp>
      <p:sp>
        <p:nvSpPr>
          <p:cNvPr id="7" name="TextBox 6">
            <a:extLst>
              <a:ext uri="{FF2B5EF4-FFF2-40B4-BE49-F238E27FC236}">
                <a16:creationId xmlns:a16="http://schemas.microsoft.com/office/drawing/2014/main" id="{74CC1A19-64E3-932C-78CA-F1484C13F8F0}"/>
              </a:ext>
            </a:extLst>
          </p:cNvPr>
          <p:cNvSpPr txBox="1"/>
          <p:nvPr/>
        </p:nvSpPr>
        <p:spPr>
          <a:xfrm>
            <a:off x="5986342" y="8028620"/>
            <a:ext cx="8131417" cy="1292662"/>
          </a:xfrm>
          <a:prstGeom prst="rect">
            <a:avLst/>
          </a:prstGeom>
          <a:noFill/>
        </p:spPr>
        <p:txBody>
          <a:bodyPr wrap="square" rtlCol="0">
            <a:spAutoFit/>
          </a:bodyPr>
          <a:lstStyle/>
          <a:p>
            <a:pPr algn="ctr"/>
            <a:r>
              <a:rPr lang="en-US" sz="2000" b="1" dirty="0">
                <a:solidFill>
                  <a:srgbClr val="9A604D"/>
                </a:solidFill>
                <a:latin typeface="Calibri"/>
                <a:cs typeface="Calibri"/>
              </a:rPr>
              <a:t>Yes, the cybersecurity sector is recruiting a lot and around the world. There is a shortage of talent in the cybersecurity field with several million vacancies worldwide.</a:t>
            </a:r>
          </a:p>
          <a:p>
            <a:pPr algn="just"/>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6F7606FC-1E88-26ED-8C3C-9A0E8150B07F}"/>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24CD2474-8B98-6C5A-122D-E96B7E953789}"/>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6" name="TextBox 5">
            <a:extLst>
              <a:ext uri="{FF2B5EF4-FFF2-40B4-BE49-F238E27FC236}">
                <a16:creationId xmlns:a16="http://schemas.microsoft.com/office/drawing/2014/main" id="{0D5D42BE-4EC5-982A-BB32-149036975608}"/>
              </a:ext>
            </a:extLst>
          </p:cNvPr>
          <p:cNvSpPr txBox="1"/>
          <p:nvPr/>
        </p:nvSpPr>
        <p:spPr>
          <a:xfrm>
            <a:off x="5022850" y="8669879"/>
            <a:ext cx="10515600" cy="1363387"/>
          </a:xfrm>
          <a:prstGeom prst="rect">
            <a:avLst/>
          </a:prstGeom>
          <a:noFill/>
        </p:spPr>
        <p:txBody>
          <a:bodyPr wrap="square">
            <a:spAutoFit/>
          </a:bodyPr>
          <a:lstStyle/>
          <a:p>
            <a:pPr marL="1726564" marR="1674495" indent="-46990" algn="ctr">
              <a:lnSpc>
                <a:spcPct val="103899"/>
              </a:lnSpc>
              <a:spcBef>
                <a:spcPts val="1730"/>
              </a:spcBef>
            </a:pPr>
            <a:r>
              <a:rPr lang="en-GB" sz="2005" b="1" spc="105" dirty="0">
                <a:solidFill>
                  <a:srgbClr val="9A604D"/>
                </a:solidFill>
                <a:latin typeface="Calibri"/>
                <a:cs typeface="Calibri"/>
              </a:rPr>
              <a:t>No, working in cybersecurity does not necessarily mean being an engineer. There are also non-technical jobs, such as awareness-raising and all the cybersecurity jobs involving commercial and legal aspects.</a:t>
            </a:r>
          </a:p>
        </p:txBody>
      </p:sp>
    </p:spTree>
    <p:extLst>
      <p:ext uri="{BB962C8B-B14F-4D97-AF65-F5344CB8AC3E}">
        <p14:creationId xmlns:p14="http://schemas.microsoft.com/office/powerpoint/2010/main" val="1009128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latin typeface="Calibri"/>
                <a:cs typeface="Calibri"/>
              </a:rPr>
              <a:t>CYBERSECURITY MEANS BEING GOOD AT MATH</a:t>
            </a:r>
          </a:p>
          <a:p>
            <a:pPr marL="12065" marR="5080" algn="ctr">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latin typeface="Calibri"/>
                <a:cs typeface="Calibri"/>
              </a:rPr>
              <a:t>CYBERSECURITY MEANS BEING GOOD AT MATH</a:t>
            </a:r>
          </a:p>
          <a:p>
            <a:pPr marL="12065" marR="5080" algn="ctr">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6">
            <a:extLst>
              <a:ext uri="{FF2B5EF4-FFF2-40B4-BE49-F238E27FC236}">
                <a16:creationId xmlns:a16="http://schemas.microsoft.com/office/drawing/2014/main" id="{C74F22D2-C8B8-C27A-054A-C452B62B97D8}"/>
              </a:ext>
            </a:extLst>
          </p:cNvPr>
          <p:cNvSpPr txBox="1"/>
          <p:nvPr/>
        </p:nvSpPr>
        <p:spPr>
          <a:xfrm>
            <a:off x="5793740" y="8645834"/>
            <a:ext cx="8516620" cy="1110817"/>
          </a:xfrm>
          <a:prstGeom prst="rect">
            <a:avLst/>
          </a:prstGeom>
        </p:spPr>
        <p:txBody>
          <a:bodyPr vert="horz" wrap="square" lIns="0" tIns="137795" rIns="0" bIns="0" rtlCol="0">
            <a:spAutoFit/>
          </a:bodyPr>
          <a:lstStyle/>
          <a:p>
            <a:pPr marL="495934" marR="492759" algn="ctr">
              <a:lnSpc>
                <a:spcPct val="103899"/>
              </a:lnSpc>
              <a:spcBef>
                <a:spcPts val="1730"/>
              </a:spcBef>
            </a:pPr>
            <a:r>
              <a:rPr lang="en-GB" sz="2050" b="1" spc="75" dirty="0">
                <a:solidFill>
                  <a:srgbClr val="9A604D"/>
                </a:solidFill>
                <a:latin typeface="Calibri"/>
                <a:cs typeface="Calibri"/>
              </a:rPr>
              <a:t>Cybersecurity is all about common sense, critical thinking and knowledge. This does not mean that you should not be good at maths!</a:t>
            </a:r>
            <a:endParaRPr sz="2050" b="1" dirty="0">
              <a:latin typeface="Calibri"/>
              <a:cs typeface="Calibri"/>
            </a:endParaRPr>
          </a:p>
        </p:txBody>
      </p:sp>
      <p:sp>
        <p:nvSpPr>
          <p:cNvPr id="4" name="object 4">
            <a:extLst>
              <a:ext uri="{FF2B5EF4-FFF2-40B4-BE49-F238E27FC236}">
                <a16:creationId xmlns:a16="http://schemas.microsoft.com/office/drawing/2014/main" id="{862A5C3C-A539-BC00-0A5E-AC5DC55AEC8B}"/>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 name="object 5">
            <a:extLst>
              <a:ext uri="{FF2B5EF4-FFF2-40B4-BE49-F238E27FC236}">
                <a16:creationId xmlns:a16="http://schemas.microsoft.com/office/drawing/2014/main" id="{9CE10D47-0B20-D13B-6540-ABB0AB9726C0}"/>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Tree>
    <p:extLst>
      <p:ext uri="{BB962C8B-B14F-4D97-AF65-F5344CB8AC3E}">
        <p14:creationId xmlns:p14="http://schemas.microsoft.com/office/powerpoint/2010/main" val="1389089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fr-FR" sz="8250" b="1" spc="-150" dirty="0">
                <a:latin typeface="Calibri"/>
                <a:cs typeface="Calibri"/>
              </a:rPr>
              <a:t>THESE ARE JOBS WHERE YOU HAVE TO KNOW HOW TO CODE</a:t>
            </a:r>
          </a:p>
          <a:p>
            <a:pPr marL="405130" marR="5080" indent="-393065">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extLst>
      <p:ext uri="{BB962C8B-B14F-4D97-AF65-F5344CB8AC3E}">
        <p14:creationId xmlns:p14="http://schemas.microsoft.com/office/powerpoint/2010/main" val="490436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fr-FR" sz="8250" b="1" spc="-150" dirty="0">
                <a:latin typeface="Calibri"/>
                <a:cs typeface="Calibri"/>
              </a:rPr>
              <a:t>THESE ARE JOBS WHERE YOU HAVE TO KNOW HOW TO CODE</a:t>
            </a:r>
          </a:p>
          <a:p>
            <a:pPr marL="405130" marR="5080" indent="-393065">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D525F49A-7C1A-4525-F395-D382AC8C9544}"/>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63FD4ABE-B31C-2315-DAF8-B11628ECD8F5}"/>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21D57E0A-428B-2F29-3E09-B3198F38F5F1}"/>
              </a:ext>
            </a:extLst>
          </p:cNvPr>
          <p:cNvSpPr txBox="1"/>
          <p:nvPr/>
        </p:nvSpPr>
        <p:spPr>
          <a:xfrm>
            <a:off x="5536869" y="7902950"/>
            <a:ext cx="9029700" cy="2287549"/>
          </a:xfrm>
          <a:prstGeom prst="rect">
            <a:avLst/>
          </a:prstGeom>
        </p:spPr>
        <p:txBody>
          <a:bodyPr vert="horz" wrap="square" lIns="0" tIns="137795" rIns="0" bIns="0" rtlCol="0">
            <a:spAutoFit/>
          </a:bodyPr>
          <a:lstStyle/>
          <a:p>
            <a:pPr marL="12065" marR="5080" indent="-1270" algn="ctr">
              <a:lnSpc>
                <a:spcPct val="103899"/>
              </a:lnSpc>
              <a:spcBef>
                <a:spcPts val="1450"/>
              </a:spcBef>
            </a:pPr>
            <a:r>
              <a:rPr lang="en-GB" sz="2050" b="1" spc="125" dirty="0">
                <a:solidFill>
                  <a:srgbClr val="9A604D"/>
                </a:solidFill>
                <a:latin typeface="Calibri"/>
                <a:cs typeface="Calibri"/>
              </a:rPr>
              <a:t>Cybersecurity encompasses many fields, and it is therefore difficult to give a general answer. Some cybersecurity jobs do require the ability to code, such as security solutions developer or technical security auditor. Others, on the other hand, do not, such as cybersecurity consultant or Information Systems Security Manager (ISSM).</a:t>
            </a:r>
          </a:p>
          <a:p>
            <a:pPr marL="12065" marR="5080" indent="-1270" algn="ctr">
              <a:lnSpc>
                <a:spcPct val="103899"/>
              </a:lnSpc>
              <a:spcBef>
                <a:spcPts val="1450"/>
              </a:spcBef>
            </a:pPr>
            <a:endParaRPr sz="2050" b="1" dirty="0">
              <a:latin typeface="Calibri"/>
              <a:cs typeface="Calibri"/>
            </a:endParaRPr>
          </a:p>
        </p:txBody>
      </p:sp>
    </p:spTree>
    <p:extLst>
      <p:ext uri="{BB962C8B-B14F-4D97-AF65-F5344CB8AC3E}">
        <p14:creationId xmlns:p14="http://schemas.microsoft.com/office/powerpoint/2010/main" val="2996579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latin typeface="Calibri"/>
                <a:cs typeface="Calibri"/>
              </a:rPr>
              <a:t>THESE ARE NOT JOBS</a:t>
            </a:r>
          </a:p>
          <a:p>
            <a:pPr marL="2299970" marR="5080" indent="-2287905" algn="ctr">
              <a:lnSpc>
                <a:spcPts val="9070"/>
              </a:lnSpc>
              <a:spcBef>
                <a:spcPts val="1019"/>
              </a:spcBef>
            </a:pPr>
            <a:r>
              <a:rPr lang="fr-FR" sz="8250" b="1" spc="-15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latin typeface="Calibri"/>
                <a:cs typeface="Calibri"/>
              </a:rPr>
              <a:t>THESE ARE NOT JOBS</a:t>
            </a:r>
          </a:p>
          <a:p>
            <a:pPr marL="2299970" marR="5080" indent="-2287905" algn="ctr">
              <a:lnSpc>
                <a:spcPts val="9070"/>
              </a:lnSpc>
              <a:spcBef>
                <a:spcPts val="1019"/>
              </a:spcBef>
            </a:pPr>
            <a:r>
              <a:rPr lang="fr-FR" sz="8250" b="1" spc="-15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6A7F3239-E7B6-6BB0-3AF9-CC14E2AD8549}"/>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D4BDB82D-30AF-F312-9557-3CC5B9DC503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5053BD8E-790E-3AA2-3ACB-618E5EA1ECA1}"/>
              </a:ext>
            </a:extLst>
          </p:cNvPr>
          <p:cNvSpPr txBox="1"/>
          <p:nvPr/>
        </p:nvSpPr>
        <p:spPr>
          <a:xfrm>
            <a:off x="4013428" y="8277658"/>
            <a:ext cx="12210821" cy="1110882"/>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lang="en-GB" sz="2050" b="1" spc="55" dirty="0">
                <a:solidFill>
                  <a:srgbClr val="9A604D"/>
                </a:solidFill>
                <a:latin typeface="Calibri"/>
                <a:cs typeface="Calibri"/>
              </a:rPr>
              <a:t>There is no reason why cybersecurity jobs should not be for women. Cybersecurity jobs are open to women, but they are often underrepresented in this industry.</a:t>
            </a:r>
            <a:endParaRPr lang="en-GB" sz="2050" b="1" dirty="0">
              <a:latin typeface="Calibri"/>
              <a:cs typeface="Calibri"/>
            </a:endParaRPr>
          </a:p>
        </p:txBody>
      </p:sp>
    </p:spTree>
    <p:extLst>
      <p:ext uri="{BB962C8B-B14F-4D97-AF65-F5344CB8AC3E}">
        <p14:creationId xmlns:p14="http://schemas.microsoft.com/office/powerpoint/2010/main" val="72570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68376" y="8227255"/>
            <a:ext cx="13777896" cy="1105535"/>
          </a:xfrm>
          <a:custGeom>
            <a:avLst/>
            <a:gdLst/>
            <a:ahLst/>
            <a:cxnLst/>
            <a:rect l="l" t="t" r="r" b="b"/>
            <a:pathLst>
              <a:path w="12999719" h="1105534">
                <a:moveTo>
                  <a:pt x="2949061" y="0"/>
                </a:moveTo>
                <a:lnTo>
                  <a:pt x="478797" y="4781"/>
                </a:lnTo>
                <a:lnTo>
                  <a:pt x="365773" y="5383"/>
                </a:lnTo>
                <a:lnTo>
                  <a:pt x="310676" y="5945"/>
                </a:lnTo>
                <a:lnTo>
                  <a:pt x="257739" y="6752"/>
                </a:lnTo>
                <a:lnTo>
                  <a:pt x="207873" y="7856"/>
                </a:lnTo>
                <a:lnTo>
                  <a:pt x="161992" y="9310"/>
                </a:lnTo>
                <a:lnTo>
                  <a:pt x="121006" y="11168"/>
                </a:lnTo>
                <a:lnTo>
                  <a:pt x="63532" y="15565"/>
                </a:lnTo>
                <a:lnTo>
                  <a:pt x="16474" y="26122"/>
                </a:lnTo>
                <a:lnTo>
                  <a:pt x="6674" y="68131"/>
                </a:lnTo>
                <a:lnTo>
                  <a:pt x="3080" y="145720"/>
                </a:lnTo>
                <a:lnTo>
                  <a:pt x="1796" y="196904"/>
                </a:lnTo>
                <a:lnTo>
                  <a:pt x="855" y="254736"/>
                </a:lnTo>
                <a:lnTo>
                  <a:pt x="256" y="318008"/>
                </a:lnTo>
                <a:lnTo>
                  <a:pt x="0" y="385510"/>
                </a:lnTo>
                <a:lnTo>
                  <a:pt x="85" y="456033"/>
                </a:lnTo>
                <a:lnTo>
                  <a:pt x="513" y="528370"/>
                </a:lnTo>
                <a:lnTo>
                  <a:pt x="1284" y="601311"/>
                </a:lnTo>
                <a:lnTo>
                  <a:pt x="2396" y="673648"/>
                </a:lnTo>
                <a:lnTo>
                  <a:pt x="3851" y="744171"/>
                </a:lnTo>
                <a:lnTo>
                  <a:pt x="5649" y="811673"/>
                </a:lnTo>
                <a:lnTo>
                  <a:pt x="7788" y="874944"/>
                </a:lnTo>
                <a:lnTo>
                  <a:pt x="10270" y="932775"/>
                </a:lnTo>
                <a:lnTo>
                  <a:pt x="13095" y="983958"/>
                </a:lnTo>
                <a:lnTo>
                  <a:pt x="16261" y="1027285"/>
                </a:lnTo>
                <a:lnTo>
                  <a:pt x="23622" y="1085532"/>
                </a:lnTo>
                <a:lnTo>
                  <a:pt x="69833" y="1102964"/>
                </a:lnTo>
                <a:lnTo>
                  <a:pt x="113219" y="1104479"/>
                </a:lnTo>
                <a:lnTo>
                  <a:pt x="166052" y="1105082"/>
                </a:lnTo>
                <a:lnTo>
                  <a:pt x="12778171" y="1100150"/>
                </a:lnTo>
                <a:lnTo>
                  <a:pt x="12856564" y="1099300"/>
                </a:lnTo>
                <a:lnTo>
                  <a:pt x="12922033" y="1097229"/>
                </a:lnTo>
                <a:lnTo>
                  <a:pt x="12970385" y="1094204"/>
                </a:lnTo>
                <a:lnTo>
                  <a:pt x="12999572" y="1041779"/>
                </a:lnTo>
                <a:lnTo>
                  <a:pt x="12999652" y="969046"/>
                </a:lnTo>
                <a:lnTo>
                  <a:pt x="12999370" y="923953"/>
                </a:lnTo>
                <a:lnTo>
                  <a:pt x="12998807" y="874018"/>
                </a:lnTo>
                <a:lnTo>
                  <a:pt x="12997914" y="819972"/>
                </a:lnTo>
                <a:lnTo>
                  <a:pt x="12996640" y="762548"/>
                </a:lnTo>
                <a:lnTo>
                  <a:pt x="12994938" y="702478"/>
                </a:lnTo>
                <a:lnTo>
                  <a:pt x="12992757" y="640492"/>
                </a:lnTo>
                <a:lnTo>
                  <a:pt x="12990048" y="577325"/>
                </a:lnTo>
                <a:lnTo>
                  <a:pt x="12986761" y="513706"/>
                </a:lnTo>
                <a:lnTo>
                  <a:pt x="12982848" y="450368"/>
                </a:lnTo>
                <a:lnTo>
                  <a:pt x="12978258" y="388043"/>
                </a:lnTo>
                <a:lnTo>
                  <a:pt x="12972943" y="327463"/>
                </a:lnTo>
                <a:lnTo>
                  <a:pt x="12966853" y="269359"/>
                </a:lnTo>
                <a:lnTo>
                  <a:pt x="12959938" y="214465"/>
                </a:lnTo>
                <a:lnTo>
                  <a:pt x="12952149" y="163510"/>
                </a:lnTo>
                <a:lnTo>
                  <a:pt x="12943437" y="117228"/>
                </a:lnTo>
                <a:lnTo>
                  <a:pt x="12933752" y="76349"/>
                </a:lnTo>
                <a:lnTo>
                  <a:pt x="12911266" y="13733"/>
                </a:lnTo>
                <a:lnTo>
                  <a:pt x="12832669" y="7445"/>
                </a:lnTo>
                <a:lnTo>
                  <a:pt x="12775016" y="5514"/>
                </a:lnTo>
                <a:lnTo>
                  <a:pt x="2949061" y="0"/>
                </a:lnTo>
                <a:close/>
              </a:path>
            </a:pathLst>
          </a:custGeom>
          <a:solidFill>
            <a:srgbClr val="9BCCC1"/>
          </a:solidFill>
        </p:spPr>
        <p:txBody>
          <a:bodyPr wrap="square" lIns="0" tIns="0" rIns="0" bIns="0" rtlCol="0"/>
          <a:lstStyle/>
          <a:p>
            <a:endParaRPr lang="fr-FR" b="1" spc="-150" dirty="0"/>
          </a:p>
        </p:txBody>
      </p:sp>
      <p:sp>
        <p:nvSpPr>
          <p:cNvPr id="3" name="object 3"/>
          <p:cNvSpPr/>
          <p:nvPr/>
        </p:nvSpPr>
        <p:spPr>
          <a:xfrm>
            <a:off x="3350378" y="3746522"/>
            <a:ext cx="13777896" cy="1105535"/>
          </a:xfrm>
          <a:custGeom>
            <a:avLst/>
            <a:gdLst/>
            <a:ahLst/>
            <a:cxnLst/>
            <a:rect l="l" t="t" r="r" b="b"/>
            <a:pathLst>
              <a:path w="13424535" h="1105535">
                <a:moveTo>
                  <a:pt x="13252497" y="0"/>
                </a:moveTo>
                <a:lnTo>
                  <a:pt x="228013" y="4931"/>
                </a:lnTo>
                <a:lnTo>
                  <a:pt x="147054" y="5781"/>
                </a:lnTo>
                <a:lnTo>
                  <a:pt x="79441" y="7852"/>
                </a:lnTo>
                <a:lnTo>
                  <a:pt x="29508" y="10877"/>
                </a:lnTo>
                <a:lnTo>
                  <a:pt x="0" y="18721"/>
                </a:lnTo>
                <a:lnTo>
                  <a:pt x="14987" y="28589"/>
                </a:lnTo>
                <a:lnTo>
                  <a:pt x="29002" y="47539"/>
                </a:lnTo>
                <a:lnTo>
                  <a:pt x="54113" y="109379"/>
                </a:lnTo>
                <a:lnTo>
                  <a:pt x="65209" y="150620"/>
                </a:lnTo>
                <a:lnTo>
                  <a:pt x="75331" y="197640"/>
                </a:lnTo>
                <a:lnTo>
                  <a:pt x="84478" y="249614"/>
                </a:lnTo>
                <a:lnTo>
                  <a:pt x="92651" y="305717"/>
                </a:lnTo>
                <a:lnTo>
                  <a:pt x="99849" y="365124"/>
                </a:lnTo>
                <a:lnTo>
                  <a:pt x="106072" y="427008"/>
                </a:lnTo>
                <a:lnTo>
                  <a:pt x="111318" y="490545"/>
                </a:lnTo>
                <a:lnTo>
                  <a:pt x="115589" y="554909"/>
                </a:lnTo>
                <a:lnTo>
                  <a:pt x="118883" y="619275"/>
                </a:lnTo>
                <a:lnTo>
                  <a:pt x="121200" y="682817"/>
                </a:lnTo>
                <a:lnTo>
                  <a:pt x="122539" y="744711"/>
                </a:lnTo>
                <a:lnTo>
                  <a:pt x="122901" y="804129"/>
                </a:lnTo>
                <a:lnTo>
                  <a:pt x="122285" y="860248"/>
                </a:lnTo>
                <a:lnTo>
                  <a:pt x="120690" y="912242"/>
                </a:lnTo>
                <a:lnTo>
                  <a:pt x="118117" y="959284"/>
                </a:lnTo>
                <a:lnTo>
                  <a:pt x="114564" y="1000551"/>
                </a:lnTo>
                <a:lnTo>
                  <a:pt x="104519" y="1062455"/>
                </a:lnTo>
                <a:lnTo>
                  <a:pt x="90552" y="1091348"/>
                </a:lnTo>
                <a:lnTo>
                  <a:pt x="99893" y="1094800"/>
                </a:lnTo>
                <a:lnTo>
                  <a:pt x="135150" y="1097652"/>
                </a:lnTo>
                <a:lnTo>
                  <a:pt x="190114" y="1099585"/>
                </a:lnTo>
                <a:lnTo>
                  <a:pt x="258578" y="1100280"/>
                </a:lnTo>
                <a:lnTo>
                  <a:pt x="10378489" y="1105082"/>
                </a:lnTo>
                <a:lnTo>
                  <a:pt x="12929523" y="1100301"/>
                </a:lnTo>
                <a:lnTo>
                  <a:pt x="13046242" y="1099698"/>
                </a:lnTo>
                <a:lnTo>
                  <a:pt x="13103140" y="1099136"/>
                </a:lnTo>
                <a:lnTo>
                  <a:pt x="13157808" y="1098330"/>
                </a:lnTo>
                <a:lnTo>
                  <a:pt x="13209303" y="1097226"/>
                </a:lnTo>
                <a:lnTo>
                  <a:pt x="13256684" y="1095772"/>
                </a:lnTo>
                <a:lnTo>
                  <a:pt x="13299008" y="1093914"/>
                </a:lnTo>
                <a:lnTo>
                  <a:pt x="13358361" y="1089517"/>
                </a:lnTo>
                <a:lnTo>
                  <a:pt x="13406958" y="1078959"/>
                </a:lnTo>
                <a:lnTo>
                  <a:pt x="13417074" y="1036951"/>
                </a:lnTo>
                <a:lnTo>
                  <a:pt x="13420786" y="959362"/>
                </a:lnTo>
                <a:lnTo>
                  <a:pt x="13422112" y="908177"/>
                </a:lnTo>
                <a:lnTo>
                  <a:pt x="13423084" y="850345"/>
                </a:lnTo>
                <a:lnTo>
                  <a:pt x="13423702" y="787074"/>
                </a:lnTo>
                <a:lnTo>
                  <a:pt x="13423967" y="719572"/>
                </a:lnTo>
                <a:lnTo>
                  <a:pt x="13423879" y="649048"/>
                </a:lnTo>
                <a:lnTo>
                  <a:pt x="13423437" y="576711"/>
                </a:lnTo>
                <a:lnTo>
                  <a:pt x="13422641" y="503770"/>
                </a:lnTo>
                <a:lnTo>
                  <a:pt x="13421491" y="431434"/>
                </a:lnTo>
                <a:lnTo>
                  <a:pt x="13419989" y="360910"/>
                </a:lnTo>
                <a:lnTo>
                  <a:pt x="13418132" y="293409"/>
                </a:lnTo>
                <a:lnTo>
                  <a:pt x="13415922" y="230138"/>
                </a:lnTo>
                <a:lnTo>
                  <a:pt x="13413358" y="172307"/>
                </a:lnTo>
                <a:lnTo>
                  <a:pt x="13410441" y="121123"/>
                </a:lnTo>
                <a:lnTo>
                  <a:pt x="13407170" y="77797"/>
                </a:lnTo>
                <a:lnTo>
                  <a:pt x="13399567" y="19550"/>
                </a:lnTo>
                <a:lnTo>
                  <a:pt x="13351851" y="2117"/>
                </a:lnTo>
                <a:lnTo>
                  <a:pt x="13307051" y="603"/>
                </a:lnTo>
                <a:lnTo>
                  <a:pt x="13252497" y="0"/>
                </a:lnTo>
                <a:close/>
              </a:path>
            </a:pathLst>
          </a:custGeom>
          <a:solidFill>
            <a:srgbClr val="D6EAE2"/>
          </a:solidFill>
        </p:spPr>
        <p:txBody>
          <a:bodyPr wrap="square" lIns="0" tIns="0" rIns="0" bIns="0" rtlCol="0"/>
          <a:lstStyle/>
          <a:p>
            <a:endParaRPr lang="fr-FR" b="1" spc="-150" dirty="0"/>
          </a:p>
        </p:txBody>
      </p:sp>
      <p:sp>
        <p:nvSpPr>
          <p:cNvPr id="4" name="object 4"/>
          <p:cNvSpPr/>
          <p:nvPr/>
        </p:nvSpPr>
        <p:spPr>
          <a:xfrm>
            <a:off x="4396310" y="5425287"/>
            <a:ext cx="11827939" cy="1835785"/>
          </a:xfrm>
          <a:custGeom>
            <a:avLst/>
            <a:gdLst/>
            <a:ahLst/>
            <a:cxnLst/>
            <a:rect l="l" t="t" r="r" b="b"/>
            <a:pathLst>
              <a:path w="11289665" h="1835784">
                <a:moveTo>
                  <a:pt x="11145325" y="0"/>
                </a:moveTo>
                <a:lnTo>
                  <a:pt x="227186" y="8156"/>
                </a:lnTo>
                <a:lnTo>
                  <a:pt x="159321" y="9573"/>
                </a:lnTo>
                <a:lnTo>
                  <a:pt x="102643" y="13013"/>
                </a:lnTo>
                <a:lnTo>
                  <a:pt x="60785" y="18035"/>
                </a:lnTo>
                <a:lnTo>
                  <a:pt x="35869" y="127835"/>
                </a:lnTo>
                <a:lnTo>
                  <a:pt x="37570" y="625955"/>
                </a:lnTo>
                <a:lnTo>
                  <a:pt x="37686" y="829728"/>
                </a:lnTo>
                <a:lnTo>
                  <a:pt x="37327" y="967883"/>
                </a:lnTo>
                <a:lnTo>
                  <a:pt x="36494" y="1104615"/>
                </a:lnTo>
                <a:lnTo>
                  <a:pt x="35082" y="1237120"/>
                </a:lnTo>
                <a:lnTo>
                  <a:pt x="34125" y="1300912"/>
                </a:lnTo>
                <a:lnTo>
                  <a:pt x="32983" y="1362597"/>
                </a:lnTo>
                <a:lnTo>
                  <a:pt x="31643" y="1421824"/>
                </a:lnTo>
                <a:lnTo>
                  <a:pt x="30091" y="1478242"/>
                </a:lnTo>
                <a:lnTo>
                  <a:pt x="28314" y="1531502"/>
                </a:lnTo>
                <a:lnTo>
                  <a:pt x="26299" y="1581253"/>
                </a:lnTo>
                <a:lnTo>
                  <a:pt x="24032" y="1627145"/>
                </a:lnTo>
                <a:lnTo>
                  <a:pt x="21500" y="1668828"/>
                </a:lnTo>
                <a:lnTo>
                  <a:pt x="15588" y="1738163"/>
                </a:lnTo>
                <a:lnTo>
                  <a:pt x="8457" y="1786458"/>
                </a:lnTo>
                <a:lnTo>
                  <a:pt x="0" y="1810908"/>
                </a:lnTo>
                <a:lnTo>
                  <a:pt x="16003" y="1815547"/>
                </a:lnTo>
                <a:lnTo>
                  <a:pt x="62700" y="1819620"/>
                </a:lnTo>
                <a:lnTo>
                  <a:pt x="126677" y="1822857"/>
                </a:lnTo>
                <a:lnTo>
                  <a:pt x="194521" y="1824986"/>
                </a:lnTo>
                <a:lnTo>
                  <a:pt x="252819" y="1825734"/>
                </a:lnTo>
                <a:lnTo>
                  <a:pt x="7749199" y="1835342"/>
                </a:lnTo>
                <a:lnTo>
                  <a:pt x="10826015" y="1825996"/>
                </a:lnTo>
                <a:lnTo>
                  <a:pt x="10937649" y="1825227"/>
                </a:lnTo>
                <a:lnTo>
                  <a:pt x="10993046" y="1824406"/>
                </a:lnTo>
                <a:lnTo>
                  <a:pt x="11046590" y="1823119"/>
                </a:lnTo>
                <a:lnTo>
                  <a:pt x="11097103" y="1821236"/>
                </a:lnTo>
                <a:lnTo>
                  <a:pt x="11143406" y="1818626"/>
                </a:lnTo>
                <a:lnTo>
                  <a:pt x="11184319" y="1815159"/>
                </a:lnTo>
                <a:lnTo>
                  <a:pt x="11234071" y="1807864"/>
                </a:lnTo>
                <a:lnTo>
                  <a:pt x="11274803" y="1790352"/>
                </a:lnTo>
                <a:lnTo>
                  <a:pt x="11282908" y="1730034"/>
                </a:lnTo>
                <a:lnTo>
                  <a:pt x="11284989" y="1663791"/>
                </a:lnTo>
                <a:lnTo>
                  <a:pt x="11286643" y="1575888"/>
                </a:lnTo>
                <a:lnTo>
                  <a:pt x="11287870" y="1469789"/>
                </a:lnTo>
                <a:lnTo>
                  <a:pt x="11288671" y="1348961"/>
                </a:lnTo>
                <a:lnTo>
                  <a:pt x="11289045" y="1216869"/>
                </a:lnTo>
                <a:lnTo>
                  <a:pt x="11288991" y="1076979"/>
                </a:lnTo>
                <a:lnTo>
                  <a:pt x="11288511" y="932758"/>
                </a:lnTo>
                <a:lnTo>
                  <a:pt x="11287605" y="787670"/>
                </a:lnTo>
                <a:lnTo>
                  <a:pt x="11286271" y="645182"/>
                </a:lnTo>
                <a:lnTo>
                  <a:pt x="11284510" y="508759"/>
                </a:lnTo>
                <a:lnTo>
                  <a:pt x="11282323" y="381868"/>
                </a:lnTo>
                <a:lnTo>
                  <a:pt x="11279709" y="267974"/>
                </a:lnTo>
                <a:lnTo>
                  <a:pt x="11278242" y="216984"/>
                </a:lnTo>
                <a:lnTo>
                  <a:pt x="11276669" y="170543"/>
                </a:lnTo>
                <a:lnTo>
                  <a:pt x="11274988" y="129084"/>
                </a:lnTo>
                <a:lnTo>
                  <a:pt x="11271308" y="62845"/>
                </a:lnTo>
                <a:lnTo>
                  <a:pt x="11267200" y="21735"/>
                </a:lnTo>
                <a:lnTo>
                  <a:pt x="11228617" y="3502"/>
                </a:lnTo>
                <a:lnTo>
                  <a:pt x="11191061" y="992"/>
                </a:lnTo>
                <a:lnTo>
                  <a:pt x="11145325" y="0"/>
                </a:lnTo>
                <a:close/>
              </a:path>
            </a:pathLst>
          </a:custGeom>
          <a:solidFill>
            <a:srgbClr val="C1E0D8"/>
          </a:solidFill>
        </p:spPr>
        <p:txBody>
          <a:bodyPr wrap="square" lIns="0" tIns="0" rIns="0" bIns="0" rtlCol="0"/>
          <a:lstStyle/>
          <a:p>
            <a:endParaRPr lang="fr-FR" b="1" spc="-150" dirty="0"/>
          </a:p>
        </p:txBody>
      </p:sp>
      <p:sp>
        <p:nvSpPr>
          <p:cNvPr id="7" name="object 7"/>
          <p:cNvSpPr txBox="1"/>
          <p:nvPr/>
        </p:nvSpPr>
        <p:spPr>
          <a:xfrm>
            <a:off x="1262934" y="1926796"/>
            <a:ext cx="10617916" cy="455894"/>
          </a:xfrm>
          <a:prstGeom prst="rect">
            <a:avLst/>
          </a:prstGeom>
        </p:spPr>
        <p:txBody>
          <a:bodyPr vert="horz" wrap="square" lIns="0" tIns="17145" rIns="0" bIns="0" rtlCol="0">
            <a:spAutoFit/>
          </a:bodyPr>
          <a:lstStyle/>
          <a:p>
            <a:pPr marL="12700">
              <a:lnSpc>
                <a:spcPct val="100000"/>
              </a:lnSpc>
              <a:spcBef>
                <a:spcPts val="135"/>
              </a:spcBef>
            </a:pPr>
            <a:r>
              <a:rPr lang="en-US" sz="2850" spc="50" dirty="0">
                <a:solidFill>
                  <a:srgbClr val="231F20"/>
                </a:solidFill>
                <a:latin typeface="Calibri"/>
                <a:cs typeface="Calibri"/>
              </a:rPr>
              <a:t>Some </a:t>
            </a:r>
            <a:r>
              <a:rPr lang="en-US" sz="2850" b="1" spc="50" dirty="0">
                <a:solidFill>
                  <a:srgbClr val="231F20"/>
                </a:solidFill>
                <a:latin typeface="Calibri"/>
                <a:cs typeface="Calibri"/>
              </a:rPr>
              <a:t>golden rules </a:t>
            </a:r>
            <a:r>
              <a:rPr lang="en-US" sz="2850" spc="50" dirty="0">
                <a:solidFill>
                  <a:srgbClr val="231F20"/>
                </a:solidFill>
                <a:latin typeface="Calibri"/>
                <a:cs typeface="Calibri"/>
              </a:rPr>
              <a:t>for a smooth intervention:</a:t>
            </a:r>
            <a:endParaRPr sz="2850" dirty="0">
              <a:latin typeface="Calibri"/>
              <a:cs typeface="Calibri"/>
            </a:endParaRPr>
          </a:p>
        </p:txBody>
      </p:sp>
      <p:sp>
        <p:nvSpPr>
          <p:cNvPr id="10" name="object 2">
            <a:extLst>
              <a:ext uri="{FF2B5EF4-FFF2-40B4-BE49-F238E27FC236}">
                <a16:creationId xmlns:a16="http://schemas.microsoft.com/office/drawing/2014/main" id="{45BFEADC-6B14-AB7B-B4B8-1C1972775045}"/>
              </a:ext>
            </a:extLst>
          </p:cNvPr>
          <p:cNvSpPr txBox="1">
            <a:spLocks/>
          </p:cNvSpPr>
          <p:nvPr/>
        </p:nvSpPr>
        <p:spPr>
          <a:xfrm>
            <a:off x="1222865" y="824135"/>
            <a:ext cx="7990985" cy="90024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5750" b="1" spc="-150" dirty="0"/>
              <a:t>BEFORE STARTING</a:t>
            </a:r>
          </a:p>
        </p:txBody>
      </p:sp>
      <p:sp>
        <p:nvSpPr>
          <p:cNvPr id="11" name="object 6">
            <a:extLst>
              <a:ext uri="{FF2B5EF4-FFF2-40B4-BE49-F238E27FC236}">
                <a16:creationId xmlns:a16="http://schemas.microsoft.com/office/drawing/2014/main" id="{B82DA6D1-4E0F-4F1C-479F-90FB3F1A4094}"/>
              </a:ext>
            </a:extLst>
          </p:cNvPr>
          <p:cNvSpPr txBox="1"/>
          <p:nvPr/>
        </p:nvSpPr>
        <p:spPr>
          <a:xfrm>
            <a:off x="3560110" y="3902075"/>
            <a:ext cx="13777896" cy="5275162"/>
          </a:xfrm>
          <a:prstGeom prst="rect">
            <a:avLst/>
          </a:prstGeom>
        </p:spPr>
        <p:txBody>
          <a:bodyPr vert="horz" wrap="square" lIns="0" tIns="12065" rIns="0" bIns="0" rtlCol="0">
            <a:spAutoFit/>
          </a:bodyPr>
          <a:lstStyle/>
          <a:p>
            <a:pPr algn="ctr">
              <a:lnSpc>
                <a:spcPct val="100000"/>
              </a:lnSpc>
              <a:spcBef>
                <a:spcPts val="95"/>
              </a:spcBef>
            </a:pPr>
            <a:r>
              <a:rPr lang="en-US" sz="4950" b="1" spc="-150" dirty="0">
                <a:solidFill>
                  <a:srgbClr val="231F20"/>
                </a:solidFill>
                <a:latin typeface="Calibri"/>
                <a:cs typeface="Calibri"/>
              </a:rPr>
              <a:t>DISTRIBUTE THE FLOOR AMONG THE PARTICIPANTS</a:t>
            </a:r>
          </a:p>
          <a:p>
            <a:pPr algn="ctr">
              <a:lnSpc>
                <a:spcPct val="100000"/>
              </a:lnSpc>
              <a:spcBef>
                <a:spcPts val="95"/>
              </a:spcBef>
            </a:pPr>
            <a:endParaRPr lang="fr-FR" sz="6550" b="1" spc="-150" dirty="0">
              <a:latin typeface="Calibri"/>
              <a:cs typeface="Calibri"/>
            </a:endParaRPr>
          </a:p>
          <a:p>
            <a:pPr marL="1051560" marR="1043940" indent="-635" algn="l">
              <a:lnSpc>
                <a:spcPts val="5250"/>
              </a:lnSpc>
            </a:pPr>
            <a:r>
              <a:rPr lang="en-US" sz="4950" b="1" spc="-150" dirty="0">
                <a:solidFill>
                  <a:srgbClr val="231F20"/>
                </a:solidFill>
                <a:latin typeface="Calibri"/>
                <a:cs typeface="Calibri"/>
              </a:rPr>
              <a:t>ENSURE THAT THE OBJECTIVES ARE UNDERSTOOD AT THE END OF EACH SEQUENCE</a:t>
            </a:r>
          </a:p>
          <a:p>
            <a:pPr marL="1051560" marR="1043940" indent="-635" algn="ctr">
              <a:lnSpc>
                <a:spcPts val="5250"/>
              </a:lnSpc>
            </a:pPr>
            <a:endParaRPr lang="en-US" sz="4950" b="1" spc="-150" dirty="0">
              <a:solidFill>
                <a:srgbClr val="231F20"/>
              </a:solidFill>
              <a:latin typeface="Calibri"/>
              <a:cs typeface="Calibri"/>
            </a:endParaRPr>
          </a:p>
          <a:p>
            <a:pPr marL="1051560" marR="1043940" indent="-635" algn="ctr">
              <a:lnSpc>
                <a:spcPts val="5250"/>
              </a:lnSpc>
            </a:pPr>
            <a:endParaRPr lang="fr-FR" sz="6600" b="1" spc="-150" dirty="0">
              <a:latin typeface="Calibri"/>
              <a:cs typeface="Calibri"/>
            </a:endParaRPr>
          </a:p>
          <a:p>
            <a:pPr algn="ctr">
              <a:lnSpc>
                <a:spcPct val="100000"/>
              </a:lnSpc>
              <a:spcBef>
                <a:spcPts val="5"/>
              </a:spcBef>
            </a:pPr>
            <a:r>
              <a:rPr lang="en-US" sz="4950" b="1" spc="-150" dirty="0">
                <a:solidFill>
                  <a:srgbClr val="231F20"/>
                </a:solidFill>
                <a:latin typeface="Calibri"/>
                <a:cs typeface="Calibri"/>
              </a:rPr>
              <a:t>CONCLUDE BY SUMMARISING THE IMPORTANT POINTS</a:t>
            </a:r>
            <a:endParaRPr lang="fr-FR" sz="4950" b="1" spc="-15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latin typeface="Calibri"/>
                <a:cs typeface="Calibri"/>
              </a:rPr>
              <a:t>YOU DON'T NEED TO STUDY A LONG CAREER</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latin typeface="Calibri"/>
                <a:cs typeface="Calibri"/>
              </a:rPr>
              <a:t>YOU DON'T NEED TO STUDY A LONG CAREER </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20745831-8D41-8929-7F96-1760B4590A7C}"/>
              </a:ext>
            </a:extLst>
          </p:cNvPr>
          <p:cNvSpPr/>
          <p:nvPr/>
        </p:nvSpPr>
        <p:spPr>
          <a:xfrm>
            <a:off x="7479595" y="3193115"/>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4" name="object 5">
            <a:extLst>
              <a:ext uri="{FF2B5EF4-FFF2-40B4-BE49-F238E27FC236}">
                <a16:creationId xmlns:a16="http://schemas.microsoft.com/office/drawing/2014/main" id="{CBDDC9AD-69B2-5956-2FD0-08BCCFC7FFD2}"/>
              </a:ext>
            </a:extLst>
          </p:cNvPr>
          <p:cNvSpPr txBox="1"/>
          <p:nvPr/>
        </p:nvSpPr>
        <p:spPr>
          <a:xfrm rot="20880000">
            <a:off x="7720829" y="3534170"/>
            <a:ext cx="2439629" cy="1020985"/>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TRUE</a:t>
            </a:r>
            <a:endParaRPr lang="fr-FR" sz="11500" b="1" spc="-150" baseline="1371" dirty="0">
              <a:latin typeface="Calibri"/>
              <a:cs typeface="Calibri"/>
            </a:endParaRPr>
          </a:p>
        </p:txBody>
      </p:sp>
      <p:sp>
        <p:nvSpPr>
          <p:cNvPr id="5" name="object 6">
            <a:extLst>
              <a:ext uri="{FF2B5EF4-FFF2-40B4-BE49-F238E27FC236}">
                <a16:creationId xmlns:a16="http://schemas.microsoft.com/office/drawing/2014/main" id="{D64BD124-96B7-FB10-A286-7AA40CF61DC1}"/>
              </a:ext>
            </a:extLst>
          </p:cNvPr>
          <p:cNvSpPr txBox="1"/>
          <p:nvPr/>
        </p:nvSpPr>
        <p:spPr>
          <a:xfrm>
            <a:off x="4198228" y="7788275"/>
            <a:ext cx="11707644" cy="1695464"/>
          </a:xfrm>
          <a:prstGeom prst="rect">
            <a:avLst/>
          </a:prstGeom>
        </p:spPr>
        <p:txBody>
          <a:bodyPr vert="horz" wrap="square" lIns="0" tIns="137795" rIns="0" bIns="0" rtlCol="0">
            <a:spAutoFit/>
          </a:bodyPr>
          <a:lstStyle/>
          <a:p>
            <a:pPr marL="1781175" marR="1820545" algn="ctr">
              <a:lnSpc>
                <a:spcPct val="103899"/>
              </a:lnSpc>
              <a:spcBef>
                <a:spcPts val="2035"/>
              </a:spcBef>
            </a:pPr>
            <a:r>
              <a:rPr lang="en-GB" sz="2050" b="1" spc="110" dirty="0">
                <a:solidFill>
                  <a:srgbClr val="9A604D"/>
                </a:solidFill>
                <a:latin typeface="Calibri"/>
                <a:cs typeface="Calibri"/>
              </a:rPr>
              <a:t>You do not need to study for a long time to work in cyber security, but it is important to have a good understanding of the basic concepts of computer security.</a:t>
            </a:r>
          </a:p>
          <a:p>
            <a:pPr marL="1781175" marR="1820545" algn="ctr">
              <a:lnSpc>
                <a:spcPct val="103899"/>
              </a:lnSpc>
              <a:spcBef>
                <a:spcPts val="2035"/>
              </a:spcBef>
            </a:pPr>
            <a:endParaRPr sz="2050" b="1" dirty="0">
              <a:latin typeface="Calibri"/>
              <a:cs typeface="Calibri"/>
            </a:endParaRPr>
          </a:p>
        </p:txBody>
      </p:sp>
    </p:spTree>
    <p:extLst>
      <p:ext uri="{BB962C8B-B14F-4D97-AF65-F5344CB8AC3E}">
        <p14:creationId xmlns:p14="http://schemas.microsoft.com/office/powerpoint/2010/main" val="450663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 </a:t>
            </a:r>
            <a:endParaRPr lang="fr-FR" sz="6600" b="1" spc="-15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3"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4"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5"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 </a:t>
            </a:r>
            <a:endParaRPr lang="fr-FR" sz="6600" b="1" spc="-150" dirty="0">
              <a:latin typeface="Calibri"/>
              <a:cs typeface="Calibri"/>
            </a:endParaRPr>
          </a:p>
        </p:txBody>
      </p:sp>
      <p:sp>
        <p:nvSpPr>
          <p:cNvPr id="2" name="object 4">
            <a:extLst>
              <a:ext uri="{FF2B5EF4-FFF2-40B4-BE49-F238E27FC236}">
                <a16:creationId xmlns:a16="http://schemas.microsoft.com/office/drawing/2014/main" id="{33E8B6A8-E46D-6B5F-0615-25770E7E7C4D}"/>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F31AA75A-00B8-873E-FE1C-E0813679917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7153305C-8ABF-F8D3-01A6-CDBD47383B82}"/>
              </a:ext>
            </a:extLst>
          </p:cNvPr>
          <p:cNvSpPr txBox="1"/>
          <p:nvPr/>
        </p:nvSpPr>
        <p:spPr>
          <a:xfrm>
            <a:off x="4929347" y="7712075"/>
            <a:ext cx="10245407" cy="770083"/>
          </a:xfrm>
          <a:prstGeom prst="rect">
            <a:avLst/>
          </a:prstGeom>
        </p:spPr>
        <p:txBody>
          <a:bodyPr vert="horz" wrap="square" lIns="0" tIns="137795" rIns="0" bIns="0" rtlCol="0">
            <a:spAutoFit/>
          </a:bodyPr>
          <a:lstStyle/>
          <a:p>
            <a:pPr algn="ctr">
              <a:lnSpc>
                <a:spcPct val="100000"/>
              </a:lnSpc>
              <a:spcBef>
                <a:spcPts val="2235"/>
              </a:spcBef>
            </a:pPr>
            <a:r>
              <a:rPr lang="en-GB" sz="2050" b="1" spc="100" dirty="0">
                <a:solidFill>
                  <a:srgbClr val="9A604D"/>
                </a:solidFill>
                <a:latin typeface="Calibri"/>
                <a:cs typeface="Calibri"/>
              </a:rPr>
              <a:t>Cybersecurity jobs are rather well paid. </a:t>
            </a:r>
            <a:br>
              <a:rPr lang="en-GB" sz="2050" b="1" spc="100" dirty="0">
                <a:solidFill>
                  <a:srgbClr val="9A604D"/>
                </a:solidFill>
                <a:latin typeface="Calibri"/>
                <a:cs typeface="Calibri"/>
              </a:rPr>
            </a:br>
            <a:r>
              <a:rPr lang="en-US" sz="2050" b="1" spc="100" dirty="0">
                <a:solidFill>
                  <a:srgbClr val="9A604D"/>
                </a:solidFill>
                <a:latin typeface="Calibri"/>
                <a:cs typeface="Calibri"/>
              </a:rPr>
              <a:t>They pay an average of $105,800 per year. (</a:t>
            </a:r>
            <a:r>
              <a:rPr lang="en-US" sz="2050" b="1" spc="100" dirty="0">
                <a:solidFill>
                  <a:srgbClr val="9A604D"/>
                </a:solidFill>
                <a:latin typeface="Calibri"/>
                <a:cs typeface="Calibri"/>
                <a:hlinkClick r:id="rId6">
                  <a:extLst>
                    <a:ext uri="{A12FA001-AC4F-418D-AE19-62706E023703}">
                      <ahyp:hlinkClr xmlns:ahyp="http://schemas.microsoft.com/office/drawing/2018/hyperlinkcolor" val="tx"/>
                    </a:ext>
                  </a:extLst>
                </a:hlinkClick>
              </a:rPr>
              <a:t>Source</a:t>
            </a:r>
            <a:r>
              <a:rPr lang="en-US" sz="2050" b="1" spc="100" dirty="0">
                <a:solidFill>
                  <a:srgbClr val="9A604D"/>
                </a:solidFill>
                <a:latin typeface="Calibri"/>
                <a:cs typeface="Calibri"/>
              </a:rPr>
              <a:t>)</a:t>
            </a:r>
            <a:endParaRPr lang="en-GB" sz="2050" b="1" spc="100" dirty="0">
              <a:solidFill>
                <a:srgbClr val="9A604D"/>
              </a:solidFill>
              <a:latin typeface="Calibri"/>
              <a:cs typeface="Calibri"/>
            </a:endParaRPr>
          </a:p>
        </p:txBody>
      </p:sp>
    </p:spTree>
    <p:extLst>
      <p:ext uri="{BB962C8B-B14F-4D97-AF65-F5344CB8AC3E}">
        <p14:creationId xmlns:p14="http://schemas.microsoft.com/office/powerpoint/2010/main" val="1516339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p:nvPr/>
        </p:nvSpPr>
        <p:spPr>
          <a:xfrm>
            <a:off x="7903954" y="4974581"/>
            <a:ext cx="62628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TO REMEMBER</a:t>
            </a:r>
            <a:r>
              <a:rPr lang="fr-FR" sz="7400" b="1" spc="-150" dirty="0">
                <a:solidFill>
                  <a:srgbClr val="231F20"/>
                </a:solidFill>
                <a:latin typeface="Calibri"/>
                <a:cs typeface="Calibri"/>
              </a:rPr>
              <a:t>:</a:t>
            </a:r>
            <a:endParaRPr lang="fr-FR" sz="7400" b="1" spc="-15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fr-FR" sz="4100" b="1" spc="-150" dirty="0">
                <a:solidFill>
                  <a:srgbClr val="231F20"/>
                </a:solidFill>
                <a:latin typeface="Calibri"/>
                <a:cs typeface="Calibri"/>
              </a:rPr>
              <a:t>CYBERSECURITY JOBS ARE AVAILABLE TO EVERYONE! </a:t>
            </a: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517"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43261"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11062418" y="4054475"/>
            <a:ext cx="8237349" cy="7039748"/>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3</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CYBER, A SINGLE JOB OR MULTIPLE JOBS?</a:t>
            </a:r>
            <a:endParaRPr lang="fr-FR" sz="10450" b="1" spc="-150" dirty="0">
              <a:latin typeface="Calibri"/>
              <a:cs typeface="Calibri"/>
            </a:endParaRPr>
          </a:p>
        </p:txBody>
      </p:sp>
      <p:pic>
        <p:nvPicPr>
          <p:cNvPr id="7" name="object 7"/>
          <p:cNvPicPr/>
          <p:nvPr/>
        </p:nvPicPr>
        <p:blipFill>
          <a:blip r:embed="rId3" cstate="print"/>
          <a:stretch>
            <a:fillRect/>
          </a:stretch>
        </p:blipFill>
        <p:spPr>
          <a:xfrm>
            <a:off x="4264928" y="3519282"/>
            <a:ext cx="4430995" cy="52373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fr-FR" sz="13350" b="1" spc="-150" dirty="0">
                <a:solidFill>
                  <a:srgbClr val="1D1D1B"/>
                </a:solidFill>
                <a:latin typeface="Calibri"/>
                <a:cs typeface="Calibri"/>
              </a:rPr>
              <a:t>PREVENT  OR CURE?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319674"/>
          </a:xfrm>
          <a:prstGeom prst="rect">
            <a:avLst/>
          </a:prstGeom>
        </p:spPr>
        <p:txBody>
          <a:bodyPr vert="horz" wrap="square" lIns="0" tIns="201295" rIns="0" bIns="0" rtlCol="0">
            <a:spAutoFit/>
          </a:bodyPr>
          <a:lstStyle/>
          <a:p>
            <a:pPr marL="12700" marR="5080" indent="41275" algn="ctr">
              <a:lnSpc>
                <a:spcPts val="7420"/>
              </a:lnSpc>
              <a:spcBef>
                <a:spcPts val="1585"/>
              </a:spcBef>
            </a:pPr>
            <a:r>
              <a:rPr lang="fr-FR" sz="7400" b="1" spc="-150" dirty="0">
                <a:solidFill>
                  <a:srgbClr val="231F20"/>
                </a:solidFill>
                <a:latin typeface="Calibri"/>
                <a:cs typeface="Calibri"/>
              </a:rPr>
              <a:t>ETHICAL</a:t>
            </a:r>
          </a:p>
          <a:p>
            <a:pPr marL="12700" marR="5080" indent="41275" algn="ctr">
              <a:lnSpc>
                <a:spcPts val="7420"/>
              </a:lnSpc>
              <a:spcBef>
                <a:spcPts val="1585"/>
              </a:spcBef>
            </a:pPr>
            <a:r>
              <a:rPr lang="fr-FR" sz="7400" b="1" spc="-150" dirty="0">
                <a:solidFill>
                  <a:srgbClr val="231F20"/>
                </a:solidFill>
                <a:latin typeface="Calibri"/>
                <a:cs typeface="Calibri"/>
              </a:rPr>
              <a:t>HACKER</a:t>
            </a:r>
            <a:endParaRPr lang="fr-FR" sz="74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PREVENT</a:t>
            </a:r>
            <a:endParaRPr sz="7750" b="1" spc="-150" dirty="0"/>
          </a:p>
          <a:p>
            <a:pPr marL="274955" marR="260985" indent="-3175" algn="ctr">
              <a:lnSpc>
                <a:spcPct val="108400"/>
              </a:lnSpc>
              <a:spcBef>
                <a:spcPts val="265"/>
              </a:spcBef>
            </a:pPr>
            <a:r>
              <a:rPr lang="fr-FR" sz="2400" b="1" dirty="0">
                <a:solidFill>
                  <a:srgbClr val="1D1D1B"/>
                </a:solidFill>
              </a:rPr>
              <a:t>Research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Design</a:t>
            </a:r>
            <a:r>
              <a:rPr sz="2400" b="1" spc="-10" dirty="0">
                <a:solidFill>
                  <a:srgbClr val="1D1D1B"/>
                </a:solidFill>
              </a:rPr>
              <a:t> </a:t>
            </a:r>
            <a:br>
              <a:rPr lang="nl-NL" sz="2400" b="1" spc="-10" dirty="0">
                <a:solidFill>
                  <a:srgbClr val="1D1D1B"/>
                </a:solidFill>
              </a:rPr>
            </a:br>
            <a:r>
              <a:rPr lang="fr-FR" sz="2400" b="1" spc="50" dirty="0">
                <a:solidFill>
                  <a:srgbClr val="1D1D1B"/>
                </a:solidFill>
              </a:rPr>
              <a:t>Raise awareness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Manage</a:t>
            </a:r>
            <a:endParaRPr lang="fr-FR" sz="2400" b="1"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62" name="object 17">
            <a:extLst>
              <a:ext uri="{FF2B5EF4-FFF2-40B4-BE49-F238E27FC236}">
                <a16:creationId xmlns:a16="http://schemas.microsoft.com/office/drawing/2014/main" id="{D12F6FDD-302B-4FCE-BDC5-938C6EC4111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PREVENT</a:t>
            </a:r>
            <a:endParaRPr sz="7750" b="1" spc="-150" dirty="0"/>
          </a:p>
          <a:p>
            <a:pPr marL="274955" marR="260985" indent="-3175" algn="ctr">
              <a:lnSpc>
                <a:spcPct val="108400"/>
              </a:lnSpc>
              <a:spcBef>
                <a:spcPts val="265"/>
              </a:spcBef>
            </a:pPr>
            <a:r>
              <a:rPr lang="fr-FR" sz="2400" b="1" dirty="0">
                <a:solidFill>
                  <a:srgbClr val="1D1D1B"/>
                </a:solidFill>
              </a:rPr>
              <a:t>Research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Design</a:t>
            </a:r>
            <a:r>
              <a:rPr sz="2400" b="1" spc="-10" dirty="0">
                <a:solidFill>
                  <a:srgbClr val="1D1D1B"/>
                </a:solidFill>
              </a:rPr>
              <a:t> </a:t>
            </a:r>
            <a:br>
              <a:rPr lang="nl-NL" sz="2400" b="1" spc="-10" dirty="0">
                <a:solidFill>
                  <a:srgbClr val="1D1D1B"/>
                </a:solidFill>
              </a:rPr>
            </a:br>
            <a:r>
              <a:rPr lang="fr-FR" sz="2400" b="1" spc="50" dirty="0">
                <a:solidFill>
                  <a:srgbClr val="1D1D1B"/>
                </a:solidFill>
              </a:rPr>
              <a:t>Raise awareness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Manage</a:t>
            </a:r>
            <a:endParaRPr lang="fr-FR" sz="2400" b="1"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1" name="object 10">
            <a:extLst>
              <a:ext uri="{FF2B5EF4-FFF2-40B4-BE49-F238E27FC236}">
                <a16:creationId xmlns:a16="http://schemas.microsoft.com/office/drawing/2014/main" id="{6E0DC595-0F67-F456-7C31-A7B5E5F71C9D}"/>
              </a:ext>
            </a:extLst>
          </p:cNvPr>
          <p:cNvSpPr txBox="1"/>
          <p:nvPr/>
        </p:nvSpPr>
        <p:spPr>
          <a:xfrm>
            <a:off x="7379255" y="5264211"/>
            <a:ext cx="5551997" cy="2979918"/>
          </a:xfrm>
          <a:prstGeom prst="rect">
            <a:avLst/>
          </a:prstGeom>
        </p:spPr>
        <p:txBody>
          <a:bodyPr vert="horz" wrap="square" lIns="0" tIns="12065" rIns="0" bIns="0" rtlCol="0">
            <a:spAutoFit/>
          </a:bodyPr>
          <a:lstStyle/>
          <a:p>
            <a:pPr algn="ctr">
              <a:lnSpc>
                <a:spcPts val="7475"/>
              </a:lnSpc>
              <a:spcBef>
                <a:spcPts val="95"/>
              </a:spcBef>
            </a:pPr>
            <a:r>
              <a:rPr lang="fr-FR" sz="6600" b="1" spc="-150" dirty="0">
                <a:solidFill>
                  <a:schemeClr val="tx1"/>
                </a:solidFill>
                <a:latin typeface="Calibri"/>
                <a:cs typeface="Calibri"/>
              </a:rPr>
              <a:t>CYBERSECURITY</a:t>
            </a:r>
          </a:p>
          <a:p>
            <a:pPr algn="ctr">
              <a:lnSpc>
                <a:spcPts val="7475"/>
              </a:lnSpc>
              <a:spcBef>
                <a:spcPts val="95"/>
              </a:spcBef>
            </a:pPr>
            <a:r>
              <a:rPr lang="fr-FR" sz="6600" b="1" spc="-150" dirty="0">
                <a:solidFill>
                  <a:schemeClr val="tx1"/>
                </a:solidFill>
                <a:latin typeface="Calibri"/>
                <a:cs typeface="Calibri"/>
              </a:rPr>
              <a:t>CONSULTANT</a:t>
            </a:r>
          </a:p>
          <a:p>
            <a:pPr algn="ctr">
              <a:lnSpc>
                <a:spcPts val="8435"/>
              </a:lnSpc>
            </a:pPr>
            <a:endParaRPr lang="fr-FR" sz="6600" b="1" spc="-150" dirty="0">
              <a:solidFill>
                <a:schemeClr val="tx1"/>
              </a:solidFill>
              <a:latin typeface="Calibri"/>
              <a:cs typeface="Calibri"/>
            </a:endParaRPr>
          </a:p>
        </p:txBody>
      </p:sp>
      <p:sp>
        <p:nvSpPr>
          <p:cNvPr id="13" name="object 9">
            <a:extLst>
              <a:ext uri="{FF2B5EF4-FFF2-40B4-BE49-F238E27FC236}">
                <a16:creationId xmlns:a16="http://schemas.microsoft.com/office/drawing/2014/main" id="{21AAE24B-5141-D861-E2B8-89475E380954}"/>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accent6"/>
                </a:solidFill>
                <a:latin typeface="Calibri"/>
                <a:cs typeface="Calibri"/>
              </a:rPr>
              <a:t>ETHICAL HACKER </a:t>
            </a:r>
          </a:p>
        </p:txBody>
      </p:sp>
      <p:sp>
        <p:nvSpPr>
          <p:cNvPr id="62" name="object 17">
            <a:extLst>
              <a:ext uri="{FF2B5EF4-FFF2-40B4-BE49-F238E27FC236}">
                <a16:creationId xmlns:a16="http://schemas.microsoft.com/office/drawing/2014/main" id="{06CE993F-2B50-454E-B309-53F2E33920B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
        <p:nvSpPr>
          <p:cNvPr id="2" name="object 37">
            <a:extLst>
              <a:ext uri="{FF2B5EF4-FFF2-40B4-BE49-F238E27FC236}">
                <a16:creationId xmlns:a16="http://schemas.microsoft.com/office/drawing/2014/main" id="{C7144707-817A-1DD6-904D-BC9153B5153C}"/>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10" name="object 6">
            <a:extLst>
              <a:ext uri="{FF2B5EF4-FFF2-40B4-BE49-F238E27FC236}">
                <a16:creationId xmlns:a16="http://schemas.microsoft.com/office/drawing/2014/main" id="{6B307102-9509-16A8-581C-49B779CCE5E9}"/>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644813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accent6"/>
                </a:solidFill>
                <a:latin typeface="Calibri"/>
                <a:cs typeface="Calibri"/>
              </a:rPr>
              <a:t>CYBERSECURITY CONSULTANT</a:t>
            </a:r>
          </a:p>
        </p:txBody>
      </p:sp>
      <p:sp>
        <p:nvSpPr>
          <p:cNvPr id="14" name="object 10">
            <a:extLst>
              <a:ext uri="{FF2B5EF4-FFF2-40B4-BE49-F238E27FC236}">
                <a16:creationId xmlns:a16="http://schemas.microsoft.com/office/drawing/2014/main" id="{662A49DA-09D7-3DB5-2045-63E28ACB7B9C}"/>
              </a:ext>
            </a:extLst>
          </p:cNvPr>
          <p:cNvSpPr txBox="1"/>
          <p:nvPr/>
        </p:nvSpPr>
        <p:spPr>
          <a:xfrm>
            <a:off x="15213258" y="4066036"/>
            <a:ext cx="3254375" cy="953594"/>
          </a:xfrm>
          <a:prstGeom prst="rect">
            <a:avLst/>
          </a:prstGeom>
        </p:spPr>
        <p:txBody>
          <a:bodyPr vert="horz" wrap="square" lIns="0" tIns="100330" rIns="0" bIns="0" rtlCol="0">
            <a:spAutoFit/>
          </a:bodyPr>
          <a:lstStyle/>
          <a:p>
            <a:pPr marL="88265" marR="80645" indent="-635" algn="ctr">
              <a:lnSpc>
                <a:spcPts val="3260"/>
              </a:lnSpc>
              <a:spcBef>
                <a:spcPts val="1210"/>
              </a:spcBef>
            </a:pPr>
            <a:r>
              <a:rPr lang="fr-FR" sz="3300" b="1" spc="-150" dirty="0">
                <a:solidFill>
                  <a:schemeClr val="accent6"/>
                </a:solidFill>
                <a:latin typeface="Calibri"/>
                <a:cs typeface="Calibri"/>
              </a:rPr>
              <a:t>CYBERSECURITY CONSULTANT</a:t>
            </a:r>
          </a:p>
        </p:txBody>
      </p:sp>
      <p:sp>
        <p:nvSpPr>
          <p:cNvPr id="16" name="object 2">
            <a:extLst>
              <a:ext uri="{FF2B5EF4-FFF2-40B4-BE49-F238E27FC236}">
                <a16:creationId xmlns:a16="http://schemas.microsoft.com/office/drawing/2014/main" id="{421AE743-97C0-B1FD-3D5B-C5AAF8437846}"/>
              </a:ext>
            </a:extLst>
          </p:cNvPr>
          <p:cNvSpPr txBox="1"/>
          <p:nvPr/>
        </p:nvSpPr>
        <p:spPr>
          <a:xfrm>
            <a:off x="7231210" y="5264211"/>
            <a:ext cx="5581718" cy="2944396"/>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INCIDENT RESPONSE ANALYST</a:t>
            </a:r>
            <a:endParaRPr lang="fr-FR" sz="6600" b="1" spc="-150" dirty="0">
              <a:latin typeface="Calibri"/>
              <a:cs typeface="Calibri"/>
            </a:endParaRPr>
          </a:p>
        </p:txBody>
      </p:sp>
      <p:sp>
        <p:nvSpPr>
          <p:cNvPr id="62" name="object 5">
            <a:extLst>
              <a:ext uri="{FF2B5EF4-FFF2-40B4-BE49-F238E27FC236}">
                <a16:creationId xmlns:a16="http://schemas.microsoft.com/office/drawing/2014/main" id="{56BA540A-7A3E-41BF-BE57-CBA2813783AF}"/>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a:solidFill>
                  <a:srgbClr val="F8D943"/>
                </a:solidFill>
              </a:rPr>
              <a:t>PREVENT</a:t>
            </a:r>
            <a:endParaRPr lang="en-US" sz="7750" b="1" spc="-150"/>
          </a:p>
          <a:p>
            <a:pPr marL="274955" marR="260985" indent="-3175" algn="ctr">
              <a:lnSpc>
                <a:spcPct val="108400"/>
              </a:lnSpc>
              <a:spcBef>
                <a:spcPts val="265"/>
              </a:spcBef>
            </a:pPr>
            <a:r>
              <a:rPr lang="en-US" sz="2400" b="1">
                <a:solidFill>
                  <a:srgbClr val="1D1D1B"/>
                </a:solidFill>
              </a:rPr>
              <a:t>Research </a:t>
            </a:r>
            <a:r>
              <a:rPr lang="en-US" sz="2400" b="1" spc="-490">
                <a:solidFill>
                  <a:srgbClr val="1D1D1B"/>
                </a:solidFill>
              </a:rPr>
              <a:t>|  </a:t>
            </a:r>
            <a:r>
              <a:rPr lang="en-US" sz="2400" b="1" spc="-25">
                <a:solidFill>
                  <a:srgbClr val="1D1D1B"/>
                </a:solidFill>
              </a:rPr>
              <a:t> </a:t>
            </a:r>
            <a:r>
              <a:rPr lang="en-US" sz="2400" b="1" spc="-10">
                <a:solidFill>
                  <a:srgbClr val="1D1D1B"/>
                </a:solidFill>
              </a:rPr>
              <a:t>Design </a:t>
            </a:r>
            <a:br>
              <a:rPr lang="en-US" sz="2400" b="1" spc="-10">
                <a:solidFill>
                  <a:srgbClr val="1D1D1B"/>
                </a:solidFill>
              </a:rPr>
            </a:br>
            <a:r>
              <a:rPr lang="en-US" sz="2400" b="1" spc="50">
                <a:solidFill>
                  <a:srgbClr val="1D1D1B"/>
                </a:solidFill>
              </a:rPr>
              <a:t>Raise awareness </a:t>
            </a:r>
            <a:r>
              <a:rPr lang="en-US" sz="2400" b="1" spc="-490">
                <a:solidFill>
                  <a:srgbClr val="1D1D1B"/>
                </a:solidFill>
              </a:rPr>
              <a:t>|</a:t>
            </a:r>
            <a:r>
              <a:rPr lang="en-US" sz="2400" b="1" spc="-100">
                <a:solidFill>
                  <a:srgbClr val="1D1D1B"/>
                </a:solidFill>
              </a:rPr>
              <a:t>  </a:t>
            </a:r>
            <a:r>
              <a:rPr lang="en-US" sz="2400" b="1" spc="-10">
                <a:solidFill>
                  <a:srgbClr val="1D1D1B"/>
                </a:solidFill>
              </a:rPr>
              <a:t>Manage</a:t>
            </a:r>
            <a:endParaRPr lang="en-US" sz="2400" b="1" dirty="0"/>
          </a:p>
        </p:txBody>
      </p:sp>
      <p:sp>
        <p:nvSpPr>
          <p:cNvPr id="63" name="object 17">
            <a:extLst>
              <a:ext uri="{FF2B5EF4-FFF2-40B4-BE49-F238E27FC236}">
                <a16:creationId xmlns:a16="http://schemas.microsoft.com/office/drawing/2014/main" id="{A28D04EA-EEB7-43A1-AF54-4933C829829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
        <p:nvSpPr>
          <p:cNvPr id="2" name="object 37">
            <a:extLst>
              <a:ext uri="{FF2B5EF4-FFF2-40B4-BE49-F238E27FC236}">
                <a16:creationId xmlns:a16="http://schemas.microsoft.com/office/drawing/2014/main" id="{4105F57C-A053-F76F-33C6-27C3E02042BE}"/>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DAF1A542-D252-2920-386E-65B110979B3B}"/>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73786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6763615"/>
          </a:xfrm>
          <a:prstGeom prst="rect">
            <a:avLst/>
          </a:prstGeom>
        </p:spPr>
      </p:pic>
      <p:sp>
        <p:nvSpPr>
          <p:cNvPr id="3" name="object 3"/>
          <p:cNvSpPr/>
          <p:nvPr/>
        </p:nvSpPr>
        <p:spPr>
          <a:xfrm>
            <a:off x="5783090" y="7481804"/>
            <a:ext cx="2522855" cy="1377950"/>
          </a:xfrm>
          <a:custGeom>
            <a:avLst/>
            <a:gdLst/>
            <a:ahLst/>
            <a:cxnLst/>
            <a:rect l="l" t="t" r="r" b="b"/>
            <a:pathLst>
              <a:path w="2522854" h="1377950">
                <a:moveTo>
                  <a:pt x="449975" y="0"/>
                </a:moveTo>
                <a:lnTo>
                  <a:pt x="388916" y="1889"/>
                </a:lnTo>
                <a:lnTo>
                  <a:pt x="330354" y="7392"/>
                </a:lnTo>
                <a:lnTo>
                  <a:pt x="274824" y="16263"/>
                </a:lnTo>
                <a:lnTo>
                  <a:pt x="222863" y="28255"/>
                </a:lnTo>
                <a:lnTo>
                  <a:pt x="175008" y="43121"/>
                </a:lnTo>
                <a:lnTo>
                  <a:pt x="131794" y="60615"/>
                </a:lnTo>
                <a:lnTo>
                  <a:pt x="93757" y="80491"/>
                </a:lnTo>
                <a:lnTo>
                  <a:pt x="61434" y="102501"/>
                </a:lnTo>
                <a:lnTo>
                  <a:pt x="16073" y="151939"/>
                </a:lnTo>
                <a:lnTo>
                  <a:pt x="0" y="206957"/>
                </a:lnTo>
                <a:lnTo>
                  <a:pt x="6865" y="243143"/>
                </a:lnTo>
                <a:lnTo>
                  <a:pt x="26679" y="277274"/>
                </a:lnTo>
                <a:lnTo>
                  <a:pt x="58266" y="308815"/>
                </a:lnTo>
                <a:lnTo>
                  <a:pt x="100450" y="337231"/>
                </a:lnTo>
                <a:lnTo>
                  <a:pt x="152058" y="361988"/>
                </a:lnTo>
                <a:lnTo>
                  <a:pt x="1691362" y="1280411"/>
                </a:lnTo>
                <a:lnTo>
                  <a:pt x="1730018" y="1304655"/>
                </a:lnTo>
                <a:lnTo>
                  <a:pt x="1781761" y="1328438"/>
                </a:lnTo>
                <a:lnTo>
                  <a:pt x="1822852" y="1342725"/>
                </a:lnTo>
                <a:lnTo>
                  <a:pt x="1867414" y="1354812"/>
                </a:lnTo>
                <a:lnTo>
                  <a:pt x="1915070" y="1364521"/>
                </a:lnTo>
                <a:lnTo>
                  <a:pt x="1965438" y="1371676"/>
                </a:lnTo>
                <a:lnTo>
                  <a:pt x="2018139" y="1376098"/>
                </a:lnTo>
                <a:lnTo>
                  <a:pt x="2072795" y="1377612"/>
                </a:lnTo>
                <a:lnTo>
                  <a:pt x="2133854" y="1375723"/>
                </a:lnTo>
                <a:lnTo>
                  <a:pt x="2192417" y="1370219"/>
                </a:lnTo>
                <a:lnTo>
                  <a:pt x="2247946" y="1361347"/>
                </a:lnTo>
                <a:lnTo>
                  <a:pt x="2299907" y="1349354"/>
                </a:lnTo>
                <a:lnTo>
                  <a:pt x="2347762" y="1334487"/>
                </a:lnTo>
                <a:lnTo>
                  <a:pt x="2390976" y="1316992"/>
                </a:lnTo>
                <a:lnTo>
                  <a:pt x="2429013" y="1297116"/>
                </a:lnTo>
                <a:lnTo>
                  <a:pt x="2461336" y="1275106"/>
                </a:lnTo>
                <a:lnTo>
                  <a:pt x="2506697" y="1225669"/>
                </a:lnTo>
                <a:lnTo>
                  <a:pt x="2522771" y="1170655"/>
                </a:lnTo>
                <a:lnTo>
                  <a:pt x="2269150" y="978566"/>
                </a:lnTo>
                <a:lnTo>
                  <a:pt x="1711183" y="649536"/>
                </a:lnTo>
                <a:lnTo>
                  <a:pt x="1153216" y="338500"/>
                </a:lnTo>
                <a:lnTo>
                  <a:pt x="899595" y="200391"/>
                </a:lnTo>
                <a:lnTo>
                  <a:pt x="892915" y="170648"/>
                </a:lnTo>
                <a:lnTo>
                  <a:pt x="853795" y="115660"/>
                </a:lnTo>
                <a:lnTo>
                  <a:pt x="822665" y="91020"/>
                </a:lnTo>
                <a:lnTo>
                  <a:pt x="784697" y="68684"/>
                </a:lnTo>
                <a:lnTo>
                  <a:pt x="740545" y="48956"/>
                </a:lnTo>
                <a:lnTo>
                  <a:pt x="690866" y="32137"/>
                </a:lnTo>
                <a:lnTo>
                  <a:pt x="636313" y="18530"/>
                </a:lnTo>
                <a:lnTo>
                  <a:pt x="577544" y="8437"/>
                </a:lnTo>
                <a:lnTo>
                  <a:pt x="515213" y="2159"/>
                </a:lnTo>
                <a:lnTo>
                  <a:pt x="449975" y="0"/>
                </a:lnTo>
                <a:close/>
              </a:path>
            </a:pathLst>
          </a:custGeom>
          <a:solidFill>
            <a:srgbClr val="C5C5C5">
              <a:alpha val="29998"/>
            </a:srgbClr>
          </a:solidFill>
        </p:spPr>
        <p:txBody>
          <a:bodyPr wrap="square" lIns="0" tIns="0" rIns="0" bIns="0" rtlCol="0"/>
          <a:lstStyle/>
          <a:p>
            <a:endParaRPr dirty="0"/>
          </a:p>
        </p:txBody>
      </p:sp>
      <p:grpSp>
        <p:nvGrpSpPr>
          <p:cNvPr id="4" name="object 4"/>
          <p:cNvGrpSpPr/>
          <p:nvPr/>
        </p:nvGrpSpPr>
        <p:grpSpPr>
          <a:xfrm>
            <a:off x="2661349" y="4108837"/>
            <a:ext cx="2038985" cy="2386965"/>
            <a:chOff x="2661349" y="4108837"/>
            <a:chExt cx="2038985" cy="2386965"/>
          </a:xfrm>
        </p:grpSpPr>
        <p:sp>
          <p:nvSpPr>
            <p:cNvPr id="5" name="object 5"/>
            <p:cNvSpPr/>
            <p:nvPr/>
          </p:nvSpPr>
          <p:spPr>
            <a:xfrm>
              <a:off x="2687468" y="4254425"/>
              <a:ext cx="2012950" cy="2241550"/>
            </a:xfrm>
            <a:custGeom>
              <a:avLst/>
              <a:gdLst/>
              <a:ahLst/>
              <a:cxnLst/>
              <a:rect l="l" t="t" r="r" b="b"/>
              <a:pathLst>
                <a:path w="2012950" h="2241550">
                  <a:moveTo>
                    <a:pt x="1744878" y="0"/>
                  </a:moveTo>
                  <a:lnTo>
                    <a:pt x="0" y="1037067"/>
                  </a:lnTo>
                  <a:lnTo>
                    <a:pt x="266609" y="2206184"/>
                  </a:lnTo>
                  <a:lnTo>
                    <a:pt x="276386" y="2227037"/>
                  </a:lnTo>
                  <a:lnTo>
                    <a:pt x="292815" y="2239044"/>
                  </a:lnTo>
                  <a:lnTo>
                    <a:pt x="313646" y="2241340"/>
                  </a:lnTo>
                  <a:lnTo>
                    <a:pt x="336628" y="2233062"/>
                  </a:lnTo>
                  <a:lnTo>
                    <a:pt x="1968987" y="1262872"/>
                  </a:lnTo>
                  <a:lnTo>
                    <a:pt x="1989808" y="1245116"/>
                  </a:lnTo>
                  <a:lnTo>
                    <a:pt x="2004743" y="1221562"/>
                  </a:lnTo>
                  <a:lnTo>
                    <a:pt x="2012429" y="1195224"/>
                  </a:lnTo>
                  <a:lnTo>
                    <a:pt x="2011498" y="1169116"/>
                  </a:lnTo>
                  <a:lnTo>
                    <a:pt x="1744878" y="0"/>
                  </a:lnTo>
                  <a:close/>
                </a:path>
              </a:pathLst>
            </a:custGeom>
            <a:solidFill>
              <a:srgbClr val="F8D943">
                <a:alpha val="29998"/>
              </a:srgbClr>
            </a:solidFill>
          </p:spPr>
          <p:txBody>
            <a:bodyPr wrap="square" lIns="0" tIns="0" rIns="0" bIns="0" rtlCol="0"/>
            <a:lstStyle/>
            <a:p>
              <a:endParaRPr dirty="0"/>
            </a:p>
          </p:txBody>
        </p:sp>
        <p:sp>
          <p:nvSpPr>
            <p:cNvPr id="6" name="object 6"/>
            <p:cNvSpPr/>
            <p:nvPr/>
          </p:nvSpPr>
          <p:spPr>
            <a:xfrm>
              <a:off x="2661349" y="4108837"/>
              <a:ext cx="1771014" cy="1183005"/>
            </a:xfrm>
            <a:custGeom>
              <a:avLst/>
              <a:gdLst/>
              <a:ahLst/>
              <a:cxnLst/>
              <a:rect l="l" t="t" r="r" b="b"/>
              <a:pathLst>
                <a:path w="1771014" h="1183004">
                  <a:moveTo>
                    <a:pt x="1698778" y="0"/>
                  </a:moveTo>
                  <a:lnTo>
                    <a:pt x="43431" y="978457"/>
                  </a:lnTo>
                  <a:lnTo>
                    <a:pt x="7684" y="1019772"/>
                  </a:lnTo>
                  <a:lnTo>
                    <a:pt x="0" y="1046110"/>
                  </a:lnTo>
                  <a:lnTo>
                    <a:pt x="930" y="1072214"/>
                  </a:lnTo>
                  <a:lnTo>
                    <a:pt x="26113" y="1182650"/>
                  </a:lnTo>
                  <a:lnTo>
                    <a:pt x="1771002" y="145582"/>
                  </a:lnTo>
                  <a:lnTo>
                    <a:pt x="1745819" y="35146"/>
                  </a:lnTo>
                  <a:lnTo>
                    <a:pt x="1736041" y="14298"/>
                  </a:lnTo>
                  <a:lnTo>
                    <a:pt x="1719609" y="2295"/>
                  </a:lnTo>
                  <a:lnTo>
                    <a:pt x="1698778" y="0"/>
                  </a:lnTo>
                  <a:close/>
                </a:path>
              </a:pathLst>
            </a:custGeom>
            <a:solidFill>
              <a:srgbClr val="FFB543"/>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2735350" y="5109618"/>
              <a:ext cx="66564" cy="79829"/>
            </a:xfrm>
            <a:prstGeom prst="rect">
              <a:avLst/>
            </a:prstGeom>
          </p:spPr>
        </p:pic>
        <p:pic>
          <p:nvPicPr>
            <p:cNvPr id="8" name="object 8"/>
            <p:cNvPicPr/>
            <p:nvPr/>
          </p:nvPicPr>
          <p:blipFill>
            <a:blip r:embed="rId4" cstate="print"/>
            <a:stretch>
              <a:fillRect/>
            </a:stretch>
          </p:blipFill>
          <p:spPr>
            <a:xfrm>
              <a:off x="2845069" y="5044411"/>
              <a:ext cx="66562" cy="79829"/>
            </a:xfrm>
            <a:prstGeom prst="rect">
              <a:avLst/>
            </a:prstGeom>
          </p:spPr>
        </p:pic>
        <p:pic>
          <p:nvPicPr>
            <p:cNvPr id="9" name="object 9"/>
            <p:cNvPicPr/>
            <p:nvPr/>
          </p:nvPicPr>
          <p:blipFill>
            <a:blip r:embed="rId5" cstate="print"/>
            <a:stretch>
              <a:fillRect/>
            </a:stretch>
          </p:blipFill>
          <p:spPr>
            <a:xfrm>
              <a:off x="2958331" y="4977096"/>
              <a:ext cx="66559" cy="79829"/>
            </a:xfrm>
            <a:prstGeom prst="rect">
              <a:avLst/>
            </a:prstGeom>
          </p:spPr>
        </p:pic>
      </p:grpSp>
      <p:sp>
        <p:nvSpPr>
          <p:cNvPr id="10" name="object 10"/>
          <p:cNvSpPr/>
          <p:nvPr/>
        </p:nvSpPr>
        <p:spPr>
          <a:xfrm>
            <a:off x="8338061" y="7503610"/>
            <a:ext cx="2934970" cy="1350010"/>
          </a:xfrm>
          <a:custGeom>
            <a:avLst/>
            <a:gdLst/>
            <a:ahLst/>
            <a:cxnLst/>
            <a:rect l="l" t="t" r="r" b="b"/>
            <a:pathLst>
              <a:path w="2934970" h="1350009">
                <a:moveTo>
                  <a:pt x="1467264" y="0"/>
                </a:moveTo>
                <a:lnTo>
                  <a:pt x="1403617" y="623"/>
                </a:lnTo>
                <a:lnTo>
                  <a:pt x="1340662" y="2476"/>
                </a:lnTo>
                <a:lnTo>
                  <a:pt x="1278455" y="5535"/>
                </a:lnTo>
                <a:lnTo>
                  <a:pt x="1217051" y="9772"/>
                </a:lnTo>
                <a:lnTo>
                  <a:pt x="1156504" y="15164"/>
                </a:lnTo>
                <a:lnTo>
                  <a:pt x="1096871" y="21684"/>
                </a:lnTo>
                <a:lnTo>
                  <a:pt x="1038205" y="29308"/>
                </a:lnTo>
                <a:lnTo>
                  <a:pt x="980562" y="38010"/>
                </a:lnTo>
                <a:lnTo>
                  <a:pt x="923997" y="47764"/>
                </a:lnTo>
                <a:lnTo>
                  <a:pt x="868565" y="58546"/>
                </a:lnTo>
                <a:lnTo>
                  <a:pt x="814322" y="70331"/>
                </a:lnTo>
                <a:lnTo>
                  <a:pt x="761321" y="83092"/>
                </a:lnTo>
                <a:lnTo>
                  <a:pt x="709619" y="96804"/>
                </a:lnTo>
                <a:lnTo>
                  <a:pt x="659270" y="111443"/>
                </a:lnTo>
                <a:lnTo>
                  <a:pt x="610329" y="126983"/>
                </a:lnTo>
                <a:lnTo>
                  <a:pt x="562851" y="143398"/>
                </a:lnTo>
                <a:lnTo>
                  <a:pt x="516892" y="160664"/>
                </a:lnTo>
                <a:lnTo>
                  <a:pt x="472507" y="178754"/>
                </a:lnTo>
                <a:lnTo>
                  <a:pt x="429750" y="197644"/>
                </a:lnTo>
                <a:lnTo>
                  <a:pt x="388676" y="217308"/>
                </a:lnTo>
                <a:lnTo>
                  <a:pt x="349341" y="237722"/>
                </a:lnTo>
                <a:lnTo>
                  <a:pt x="311800" y="258858"/>
                </a:lnTo>
                <a:lnTo>
                  <a:pt x="276107" y="280694"/>
                </a:lnTo>
                <a:lnTo>
                  <a:pt x="242318" y="303202"/>
                </a:lnTo>
                <a:lnTo>
                  <a:pt x="210488" y="326358"/>
                </a:lnTo>
                <a:lnTo>
                  <a:pt x="180672" y="350136"/>
                </a:lnTo>
                <a:lnTo>
                  <a:pt x="127302" y="399459"/>
                </a:lnTo>
                <a:lnTo>
                  <a:pt x="82647" y="450967"/>
                </a:lnTo>
                <a:lnTo>
                  <a:pt x="47150" y="504459"/>
                </a:lnTo>
                <a:lnTo>
                  <a:pt x="21249" y="559731"/>
                </a:lnTo>
                <a:lnTo>
                  <a:pt x="5385" y="616581"/>
                </a:lnTo>
                <a:lnTo>
                  <a:pt x="0" y="674806"/>
                </a:lnTo>
                <a:lnTo>
                  <a:pt x="1355" y="704078"/>
                </a:lnTo>
                <a:lnTo>
                  <a:pt x="12035" y="761641"/>
                </a:lnTo>
                <a:lnTo>
                  <a:pt x="32972" y="817728"/>
                </a:lnTo>
                <a:lnTo>
                  <a:pt x="63726" y="872135"/>
                </a:lnTo>
                <a:lnTo>
                  <a:pt x="103857" y="924660"/>
                </a:lnTo>
                <a:lnTo>
                  <a:pt x="152925" y="975101"/>
                </a:lnTo>
                <a:lnTo>
                  <a:pt x="210488" y="1023254"/>
                </a:lnTo>
                <a:lnTo>
                  <a:pt x="242318" y="1046410"/>
                </a:lnTo>
                <a:lnTo>
                  <a:pt x="276107" y="1068919"/>
                </a:lnTo>
                <a:lnTo>
                  <a:pt x="311800" y="1090754"/>
                </a:lnTo>
                <a:lnTo>
                  <a:pt x="349341" y="1111891"/>
                </a:lnTo>
                <a:lnTo>
                  <a:pt x="388676" y="1132304"/>
                </a:lnTo>
                <a:lnTo>
                  <a:pt x="429750" y="1151968"/>
                </a:lnTo>
                <a:lnTo>
                  <a:pt x="472507" y="1170858"/>
                </a:lnTo>
                <a:lnTo>
                  <a:pt x="516892" y="1188949"/>
                </a:lnTo>
                <a:lnTo>
                  <a:pt x="562851" y="1206214"/>
                </a:lnTo>
                <a:lnTo>
                  <a:pt x="610329" y="1222630"/>
                </a:lnTo>
                <a:lnTo>
                  <a:pt x="659270" y="1238169"/>
                </a:lnTo>
                <a:lnTo>
                  <a:pt x="709619" y="1252808"/>
                </a:lnTo>
                <a:lnTo>
                  <a:pt x="761321" y="1266521"/>
                </a:lnTo>
                <a:lnTo>
                  <a:pt x="814322" y="1279282"/>
                </a:lnTo>
                <a:lnTo>
                  <a:pt x="868565" y="1291066"/>
                </a:lnTo>
                <a:lnTo>
                  <a:pt x="923997" y="1301848"/>
                </a:lnTo>
                <a:lnTo>
                  <a:pt x="980562" y="1311603"/>
                </a:lnTo>
                <a:lnTo>
                  <a:pt x="1038205" y="1320305"/>
                </a:lnTo>
                <a:lnTo>
                  <a:pt x="1096871" y="1327928"/>
                </a:lnTo>
                <a:lnTo>
                  <a:pt x="1156504" y="1334449"/>
                </a:lnTo>
                <a:lnTo>
                  <a:pt x="1217051" y="1339840"/>
                </a:lnTo>
                <a:lnTo>
                  <a:pt x="1278455" y="1344078"/>
                </a:lnTo>
                <a:lnTo>
                  <a:pt x="1340662" y="1347136"/>
                </a:lnTo>
                <a:lnTo>
                  <a:pt x="1403617" y="1348989"/>
                </a:lnTo>
                <a:lnTo>
                  <a:pt x="1467264" y="1349613"/>
                </a:lnTo>
                <a:lnTo>
                  <a:pt x="1530911" y="1348989"/>
                </a:lnTo>
                <a:lnTo>
                  <a:pt x="1593866" y="1347136"/>
                </a:lnTo>
                <a:lnTo>
                  <a:pt x="1656072" y="1344078"/>
                </a:lnTo>
                <a:lnTo>
                  <a:pt x="1717477" y="1339840"/>
                </a:lnTo>
                <a:lnTo>
                  <a:pt x="1778023" y="1334449"/>
                </a:lnTo>
                <a:lnTo>
                  <a:pt x="1837657" y="1327928"/>
                </a:lnTo>
                <a:lnTo>
                  <a:pt x="1896323" y="1320305"/>
                </a:lnTo>
                <a:lnTo>
                  <a:pt x="1953965" y="1311603"/>
                </a:lnTo>
                <a:lnTo>
                  <a:pt x="2010530" y="1301848"/>
                </a:lnTo>
                <a:lnTo>
                  <a:pt x="2065962" y="1291066"/>
                </a:lnTo>
                <a:lnTo>
                  <a:pt x="2120206" y="1279282"/>
                </a:lnTo>
                <a:lnTo>
                  <a:pt x="2173206" y="1266521"/>
                </a:lnTo>
                <a:lnTo>
                  <a:pt x="2224909" y="1252808"/>
                </a:lnTo>
                <a:lnTo>
                  <a:pt x="2275258" y="1238169"/>
                </a:lnTo>
                <a:lnTo>
                  <a:pt x="2324199" y="1222630"/>
                </a:lnTo>
                <a:lnTo>
                  <a:pt x="2371676" y="1206214"/>
                </a:lnTo>
                <a:lnTo>
                  <a:pt x="2417635" y="1188949"/>
                </a:lnTo>
                <a:lnTo>
                  <a:pt x="2462021" y="1170858"/>
                </a:lnTo>
                <a:lnTo>
                  <a:pt x="2504778" y="1151968"/>
                </a:lnTo>
                <a:lnTo>
                  <a:pt x="2545852" y="1132304"/>
                </a:lnTo>
                <a:lnTo>
                  <a:pt x="2585186" y="1111891"/>
                </a:lnTo>
                <a:lnTo>
                  <a:pt x="2622728" y="1090754"/>
                </a:lnTo>
                <a:lnTo>
                  <a:pt x="2658420" y="1068919"/>
                </a:lnTo>
                <a:lnTo>
                  <a:pt x="2692209" y="1046410"/>
                </a:lnTo>
                <a:lnTo>
                  <a:pt x="2724039" y="1023254"/>
                </a:lnTo>
                <a:lnTo>
                  <a:pt x="2753855" y="999476"/>
                </a:lnTo>
                <a:lnTo>
                  <a:pt x="2807226" y="950153"/>
                </a:lnTo>
                <a:lnTo>
                  <a:pt x="2851880" y="898645"/>
                </a:lnTo>
                <a:lnTo>
                  <a:pt x="2887378" y="845154"/>
                </a:lnTo>
                <a:lnTo>
                  <a:pt x="2913279" y="789882"/>
                </a:lnTo>
                <a:lnTo>
                  <a:pt x="2929142" y="733032"/>
                </a:lnTo>
                <a:lnTo>
                  <a:pt x="2934528" y="674806"/>
                </a:lnTo>
                <a:lnTo>
                  <a:pt x="2933172" y="645534"/>
                </a:lnTo>
                <a:lnTo>
                  <a:pt x="2922493" y="587971"/>
                </a:lnTo>
                <a:lnTo>
                  <a:pt x="2901555" y="531885"/>
                </a:lnTo>
                <a:lnTo>
                  <a:pt x="2870801" y="477478"/>
                </a:lnTo>
                <a:lnTo>
                  <a:pt x="2830670" y="424952"/>
                </a:lnTo>
                <a:lnTo>
                  <a:pt x="2781603" y="374512"/>
                </a:lnTo>
                <a:lnTo>
                  <a:pt x="2724039" y="326358"/>
                </a:lnTo>
                <a:lnTo>
                  <a:pt x="2692209" y="303202"/>
                </a:lnTo>
                <a:lnTo>
                  <a:pt x="2658420" y="280694"/>
                </a:lnTo>
                <a:lnTo>
                  <a:pt x="2622728" y="258858"/>
                </a:lnTo>
                <a:lnTo>
                  <a:pt x="2585186" y="237722"/>
                </a:lnTo>
                <a:lnTo>
                  <a:pt x="2545852" y="217308"/>
                </a:lnTo>
                <a:lnTo>
                  <a:pt x="2504778" y="197644"/>
                </a:lnTo>
                <a:lnTo>
                  <a:pt x="2462021" y="178754"/>
                </a:lnTo>
                <a:lnTo>
                  <a:pt x="2417635" y="160664"/>
                </a:lnTo>
                <a:lnTo>
                  <a:pt x="2371676" y="143398"/>
                </a:lnTo>
                <a:lnTo>
                  <a:pt x="2324199" y="126983"/>
                </a:lnTo>
                <a:lnTo>
                  <a:pt x="2275258" y="111443"/>
                </a:lnTo>
                <a:lnTo>
                  <a:pt x="2224909" y="96804"/>
                </a:lnTo>
                <a:lnTo>
                  <a:pt x="2173206" y="83092"/>
                </a:lnTo>
                <a:lnTo>
                  <a:pt x="2120206" y="70331"/>
                </a:lnTo>
                <a:lnTo>
                  <a:pt x="2065962" y="58546"/>
                </a:lnTo>
                <a:lnTo>
                  <a:pt x="2010530" y="47764"/>
                </a:lnTo>
                <a:lnTo>
                  <a:pt x="1953965" y="38010"/>
                </a:lnTo>
                <a:lnTo>
                  <a:pt x="1896323" y="29308"/>
                </a:lnTo>
                <a:lnTo>
                  <a:pt x="1837657" y="21684"/>
                </a:lnTo>
                <a:lnTo>
                  <a:pt x="1778023" y="15164"/>
                </a:lnTo>
                <a:lnTo>
                  <a:pt x="1717477" y="9772"/>
                </a:lnTo>
                <a:lnTo>
                  <a:pt x="1656072" y="5535"/>
                </a:lnTo>
                <a:lnTo>
                  <a:pt x="1593866" y="2476"/>
                </a:lnTo>
                <a:lnTo>
                  <a:pt x="1530911" y="623"/>
                </a:lnTo>
                <a:lnTo>
                  <a:pt x="1467264" y="0"/>
                </a:lnTo>
                <a:close/>
              </a:path>
            </a:pathLst>
          </a:custGeom>
          <a:solidFill>
            <a:srgbClr val="C5C5C5">
              <a:alpha val="29998"/>
            </a:srgbClr>
          </a:solidFill>
        </p:spPr>
        <p:txBody>
          <a:bodyPr wrap="square" lIns="0" tIns="0" rIns="0" bIns="0" rtlCol="0"/>
          <a:lstStyle/>
          <a:p>
            <a:endParaRPr dirty="0"/>
          </a:p>
        </p:txBody>
      </p:sp>
      <p:sp>
        <p:nvSpPr>
          <p:cNvPr id="11" name="object 11"/>
          <p:cNvSpPr/>
          <p:nvPr/>
        </p:nvSpPr>
        <p:spPr>
          <a:xfrm>
            <a:off x="4163793" y="8029576"/>
            <a:ext cx="1709420" cy="786765"/>
          </a:xfrm>
          <a:custGeom>
            <a:avLst/>
            <a:gdLst/>
            <a:ahLst/>
            <a:cxnLst/>
            <a:rect l="l" t="t" r="r" b="b"/>
            <a:pathLst>
              <a:path w="1709420" h="786765">
                <a:moveTo>
                  <a:pt x="854686" y="0"/>
                </a:moveTo>
                <a:lnTo>
                  <a:pt x="790900" y="1078"/>
                </a:lnTo>
                <a:lnTo>
                  <a:pt x="728387" y="4262"/>
                </a:lnTo>
                <a:lnTo>
                  <a:pt x="667313" y="9475"/>
                </a:lnTo>
                <a:lnTo>
                  <a:pt x="607842" y="16643"/>
                </a:lnTo>
                <a:lnTo>
                  <a:pt x="550140" y="25688"/>
                </a:lnTo>
                <a:lnTo>
                  <a:pt x="494373" y="36535"/>
                </a:lnTo>
                <a:lnTo>
                  <a:pt x="440704" y="49107"/>
                </a:lnTo>
                <a:lnTo>
                  <a:pt x="389301" y="63329"/>
                </a:lnTo>
                <a:lnTo>
                  <a:pt x="340328" y="79125"/>
                </a:lnTo>
                <a:lnTo>
                  <a:pt x="293950" y="96418"/>
                </a:lnTo>
                <a:lnTo>
                  <a:pt x="250332" y="115133"/>
                </a:lnTo>
                <a:lnTo>
                  <a:pt x="209640" y="135194"/>
                </a:lnTo>
                <a:lnTo>
                  <a:pt x="172040" y="156524"/>
                </a:lnTo>
                <a:lnTo>
                  <a:pt x="137695" y="179048"/>
                </a:lnTo>
                <a:lnTo>
                  <a:pt x="106773" y="202690"/>
                </a:lnTo>
                <a:lnTo>
                  <a:pt x="55853" y="253021"/>
                </a:lnTo>
                <a:lnTo>
                  <a:pt x="20602" y="306911"/>
                </a:lnTo>
                <a:lnTo>
                  <a:pt x="2344" y="363751"/>
                </a:lnTo>
                <a:lnTo>
                  <a:pt x="0" y="393087"/>
                </a:lnTo>
                <a:lnTo>
                  <a:pt x="2344" y="422422"/>
                </a:lnTo>
                <a:lnTo>
                  <a:pt x="20602" y="479259"/>
                </a:lnTo>
                <a:lnTo>
                  <a:pt x="55853" y="533147"/>
                </a:lnTo>
                <a:lnTo>
                  <a:pt x="106773" y="583477"/>
                </a:lnTo>
                <a:lnTo>
                  <a:pt x="137695" y="607118"/>
                </a:lnTo>
                <a:lnTo>
                  <a:pt x="172040" y="629641"/>
                </a:lnTo>
                <a:lnTo>
                  <a:pt x="209640" y="650971"/>
                </a:lnTo>
                <a:lnTo>
                  <a:pt x="250332" y="671031"/>
                </a:lnTo>
                <a:lnTo>
                  <a:pt x="293950" y="689746"/>
                </a:lnTo>
                <a:lnTo>
                  <a:pt x="340328" y="707039"/>
                </a:lnTo>
                <a:lnTo>
                  <a:pt x="389301" y="722835"/>
                </a:lnTo>
                <a:lnTo>
                  <a:pt x="440704" y="737057"/>
                </a:lnTo>
                <a:lnTo>
                  <a:pt x="494373" y="749629"/>
                </a:lnTo>
                <a:lnTo>
                  <a:pt x="550140" y="760476"/>
                </a:lnTo>
                <a:lnTo>
                  <a:pt x="607842" y="769521"/>
                </a:lnTo>
                <a:lnTo>
                  <a:pt x="667313" y="776688"/>
                </a:lnTo>
                <a:lnTo>
                  <a:pt x="728387" y="781902"/>
                </a:lnTo>
                <a:lnTo>
                  <a:pt x="790900" y="785086"/>
                </a:lnTo>
                <a:lnTo>
                  <a:pt x="854686" y="786164"/>
                </a:lnTo>
                <a:lnTo>
                  <a:pt x="918473" y="785086"/>
                </a:lnTo>
                <a:lnTo>
                  <a:pt x="980987" y="781902"/>
                </a:lnTo>
                <a:lnTo>
                  <a:pt x="1042062" y="776688"/>
                </a:lnTo>
                <a:lnTo>
                  <a:pt x="1101534" y="769521"/>
                </a:lnTo>
                <a:lnTo>
                  <a:pt x="1159237" y="760476"/>
                </a:lnTo>
                <a:lnTo>
                  <a:pt x="1215005" y="749629"/>
                </a:lnTo>
                <a:lnTo>
                  <a:pt x="1268674" y="737057"/>
                </a:lnTo>
                <a:lnTo>
                  <a:pt x="1320078" y="722835"/>
                </a:lnTo>
                <a:lnTo>
                  <a:pt x="1369052" y="707039"/>
                </a:lnTo>
                <a:lnTo>
                  <a:pt x="1415430" y="689746"/>
                </a:lnTo>
                <a:lnTo>
                  <a:pt x="1459048" y="671031"/>
                </a:lnTo>
                <a:lnTo>
                  <a:pt x="1499740" y="650971"/>
                </a:lnTo>
                <a:lnTo>
                  <a:pt x="1537341" y="629641"/>
                </a:lnTo>
                <a:lnTo>
                  <a:pt x="1571686" y="607118"/>
                </a:lnTo>
                <a:lnTo>
                  <a:pt x="1602609" y="583477"/>
                </a:lnTo>
                <a:lnTo>
                  <a:pt x="1653529" y="533147"/>
                </a:lnTo>
                <a:lnTo>
                  <a:pt x="1688779" y="479259"/>
                </a:lnTo>
                <a:lnTo>
                  <a:pt x="1707038" y="422422"/>
                </a:lnTo>
                <a:lnTo>
                  <a:pt x="1709382" y="393087"/>
                </a:lnTo>
                <a:lnTo>
                  <a:pt x="1707038" y="363751"/>
                </a:lnTo>
                <a:lnTo>
                  <a:pt x="1688779" y="306911"/>
                </a:lnTo>
                <a:lnTo>
                  <a:pt x="1653529" y="253021"/>
                </a:lnTo>
                <a:lnTo>
                  <a:pt x="1602609" y="202690"/>
                </a:lnTo>
                <a:lnTo>
                  <a:pt x="1571686" y="179048"/>
                </a:lnTo>
                <a:lnTo>
                  <a:pt x="1537341" y="156524"/>
                </a:lnTo>
                <a:lnTo>
                  <a:pt x="1499740" y="135194"/>
                </a:lnTo>
                <a:lnTo>
                  <a:pt x="1459048" y="115133"/>
                </a:lnTo>
                <a:lnTo>
                  <a:pt x="1415430" y="96418"/>
                </a:lnTo>
                <a:lnTo>
                  <a:pt x="1369052" y="79125"/>
                </a:lnTo>
                <a:lnTo>
                  <a:pt x="1320078" y="63329"/>
                </a:lnTo>
                <a:lnTo>
                  <a:pt x="1268674" y="49107"/>
                </a:lnTo>
                <a:lnTo>
                  <a:pt x="1215005" y="36535"/>
                </a:lnTo>
                <a:lnTo>
                  <a:pt x="1159237" y="25688"/>
                </a:lnTo>
                <a:lnTo>
                  <a:pt x="1101534" y="16643"/>
                </a:lnTo>
                <a:lnTo>
                  <a:pt x="1042062" y="9475"/>
                </a:lnTo>
                <a:lnTo>
                  <a:pt x="980987" y="4262"/>
                </a:lnTo>
                <a:lnTo>
                  <a:pt x="918473" y="1078"/>
                </a:lnTo>
                <a:lnTo>
                  <a:pt x="854686" y="0"/>
                </a:lnTo>
                <a:close/>
              </a:path>
            </a:pathLst>
          </a:custGeom>
          <a:solidFill>
            <a:srgbClr val="C5C5C5">
              <a:alpha val="29998"/>
            </a:srgbClr>
          </a:solidFill>
        </p:spPr>
        <p:txBody>
          <a:bodyPr wrap="square" lIns="0" tIns="0" rIns="0" bIns="0" rtlCol="0"/>
          <a:lstStyle/>
          <a:p>
            <a:endParaRPr dirty="0"/>
          </a:p>
        </p:txBody>
      </p:sp>
      <p:sp>
        <p:nvSpPr>
          <p:cNvPr id="12" name="object 12"/>
          <p:cNvSpPr/>
          <p:nvPr/>
        </p:nvSpPr>
        <p:spPr>
          <a:xfrm>
            <a:off x="3466689" y="6354420"/>
            <a:ext cx="2519680" cy="1158875"/>
          </a:xfrm>
          <a:custGeom>
            <a:avLst/>
            <a:gdLst/>
            <a:ahLst/>
            <a:cxnLst/>
            <a:rect l="l" t="t" r="r" b="b"/>
            <a:pathLst>
              <a:path w="2519679" h="1158875">
                <a:moveTo>
                  <a:pt x="1259637" y="0"/>
                </a:moveTo>
                <a:lnTo>
                  <a:pt x="1194816" y="753"/>
                </a:lnTo>
                <a:lnTo>
                  <a:pt x="1130846" y="2990"/>
                </a:lnTo>
                <a:lnTo>
                  <a:pt x="1067807" y="6674"/>
                </a:lnTo>
                <a:lnTo>
                  <a:pt x="1005777" y="11769"/>
                </a:lnTo>
                <a:lnTo>
                  <a:pt x="944835" y="18238"/>
                </a:lnTo>
                <a:lnTo>
                  <a:pt x="885060" y="26044"/>
                </a:lnTo>
                <a:lnTo>
                  <a:pt x="826532" y="35152"/>
                </a:lnTo>
                <a:lnTo>
                  <a:pt x="769330" y="45524"/>
                </a:lnTo>
                <a:lnTo>
                  <a:pt x="713533" y="57126"/>
                </a:lnTo>
                <a:lnTo>
                  <a:pt x="659220" y="69919"/>
                </a:lnTo>
                <a:lnTo>
                  <a:pt x="606470" y="83868"/>
                </a:lnTo>
                <a:lnTo>
                  <a:pt x="555363" y="98937"/>
                </a:lnTo>
                <a:lnTo>
                  <a:pt x="505977" y="115088"/>
                </a:lnTo>
                <a:lnTo>
                  <a:pt x="458392" y="132286"/>
                </a:lnTo>
                <a:lnTo>
                  <a:pt x="412686" y="150494"/>
                </a:lnTo>
                <a:lnTo>
                  <a:pt x="368940" y="169676"/>
                </a:lnTo>
                <a:lnTo>
                  <a:pt x="327231" y="189796"/>
                </a:lnTo>
                <a:lnTo>
                  <a:pt x="287640" y="210816"/>
                </a:lnTo>
                <a:lnTo>
                  <a:pt x="250246" y="232701"/>
                </a:lnTo>
                <a:lnTo>
                  <a:pt x="215127" y="255414"/>
                </a:lnTo>
                <a:lnTo>
                  <a:pt x="182362" y="278919"/>
                </a:lnTo>
                <a:lnTo>
                  <a:pt x="152032" y="303179"/>
                </a:lnTo>
                <a:lnTo>
                  <a:pt x="98988" y="353820"/>
                </a:lnTo>
                <a:lnTo>
                  <a:pt x="56631" y="407046"/>
                </a:lnTo>
                <a:lnTo>
                  <a:pt x="25591" y="462566"/>
                </a:lnTo>
                <a:lnTo>
                  <a:pt x="6503" y="520089"/>
                </a:lnTo>
                <a:lnTo>
                  <a:pt x="0" y="579322"/>
                </a:lnTo>
                <a:lnTo>
                  <a:pt x="1639" y="609134"/>
                </a:lnTo>
                <a:lnTo>
                  <a:pt x="14513" y="667547"/>
                </a:lnTo>
                <a:lnTo>
                  <a:pt x="39656" y="724103"/>
                </a:lnTo>
                <a:lnTo>
                  <a:pt x="76434" y="778512"/>
                </a:lnTo>
                <a:lnTo>
                  <a:pt x="124214" y="830481"/>
                </a:lnTo>
                <a:lnTo>
                  <a:pt x="182362" y="879721"/>
                </a:lnTo>
                <a:lnTo>
                  <a:pt x="215127" y="903226"/>
                </a:lnTo>
                <a:lnTo>
                  <a:pt x="250246" y="925939"/>
                </a:lnTo>
                <a:lnTo>
                  <a:pt x="287640" y="947824"/>
                </a:lnTo>
                <a:lnTo>
                  <a:pt x="327231" y="968845"/>
                </a:lnTo>
                <a:lnTo>
                  <a:pt x="368940" y="988964"/>
                </a:lnTo>
                <a:lnTo>
                  <a:pt x="412686" y="1008146"/>
                </a:lnTo>
                <a:lnTo>
                  <a:pt x="458392" y="1026355"/>
                </a:lnTo>
                <a:lnTo>
                  <a:pt x="505977" y="1043553"/>
                </a:lnTo>
                <a:lnTo>
                  <a:pt x="555363" y="1059705"/>
                </a:lnTo>
                <a:lnTo>
                  <a:pt x="606470" y="1074774"/>
                </a:lnTo>
                <a:lnTo>
                  <a:pt x="659220" y="1088723"/>
                </a:lnTo>
                <a:lnTo>
                  <a:pt x="713533" y="1101517"/>
                </a:lnTo>
                <a:lnTo>
                  <a:pt x="769330" y="1113118"/>
                </a:lnTo>
                <a:lnTo>
                  <a:pt x="826532" y="1123491"/>
                </a:lnTo>
                <a:lnTo>
                  <a:pt x="885060" y="1132599"/>
                </a:lnTo>
                <a:lnTo>
                  <a:pt x="944835" y="1140406"/>
                </a:lnTo>
                <a:lnTo>
                  <a:pt x="1005777" y="1146875"/>
                </a:lnTo>
                <a:lnTo>
                  <a:pt x="1067807" y="1151970"/>
                </a:lnTo>
                <a:lnTo>
                  <a:pt x="1130846" y="1155654"/>
                </a:lnTo>
                <a:lnTo>
                  <a:pt x="1194816" y="1157891"/>
                </a:lnTo>
                <a:lnTo>
                  <a:pt x="1259637" y="1158645"/>
                </a:lnTo>
                <a:lnTo>
                  <a:pt x="1324458" y="1157891"/>
                </a:lnTo>
                <a:lnTo>
                  <a:pt x="1388428" y="1155654"/>
                </a:lnTo>
                <a:lnTo>
                  <a:pt x="1451469" y="1151970"/>
                </a:lnTo>
                <a:lnTo>
                  <a:pt x="1513499" y="1146875"/>
                </a:lnTo>
                <a:lnTo>
                  <a:pt x="1574442" y="1140406"/>
                </a:lnTo>
                <a:lnTo>
                  <a:pt x="1634217" y="1132599"/>
                </a:lnTo>
                <a:lnTo>
                  <a:pt x="1692745" y="1123491"/>
                </a:lnTo>
                <a:lnTo>
                  <a:pt x="1749947" y="1113118"/>
                </a:lnTo>
                <a:lnTo>
                  <a:pt x="1805744" y="1101517"/>
                </a:lnTo>
                <a:lnTo>
                  <a:pt x="1860058" y="1088723"/>
                </a:lnTo>
                <a:lnTo>
                  <a:pt x="1912807" y="1074774"/>
                </a:lnTo>
                <a:lnTo>
                  <a:pt x="1963915" y="1059705"/>
                </a:lnTo>
                <a:lnTo>
                  <a:pt x="2013301" y="1043553"/>
                </a:lnTo>
                <a:lnTo>
                  <a:pt x="2060886" y="1026355"/>
                </a:lnTo>
                <a:lnTo>
                  <a:pt x="2106591" y="1008146"/>
                </a:lnTo>
                <a:lnTo>
                  <a:pt x="2150337" y="988964"/>
                </a:lnTo>
                <a:lnTo>
                  <a:pt x="2192045" y="968845"/>
                </a:lnTo>
                <a:lnTo>
                  <a:pt x="2231636" y="947824"/>
                </a:lnTo>
                <a:lnTo>
                  <a:pt x="2269030" y="925939"/>
                </a:lnTo>
                <a:lnTo>
                  <a:pt x="2304149" y="903226"/>
                </a:lnTo>
                <a:lnTo>
                  <a:pt x="2336913" y="879721"/>
                </a:lnTo>
                <a:lnTo>
                  <a:pt x="2367244" y="855461"/>
                </a:lnTo>
                <a:lnTo>
                  <a:pt x="2420286" y="804820"/>
                </a:lnTo>
                <a:lnTo>
                  <a:pt x="2462643" y="751594"/>
                </a:lnTo>
                <a:lnTo>
                  <a:pt x="2493683" y="696075"/>
                </a:lnTo>
                <a:lnTo>
                  <a:pt x="2512770" y="638554"/>
                </a:lnTo>
                <a:lnTo>
                  <a:pt x="2519274" y="579322"/>
                </a:lnTo>
                <a:lnTo>
                  <a:pt x="2517635" y="549510"/>
                </a:lnTo>
                <a:lnTo>
                  <a:pt x="2504760" y="491095"/>
                </a:lnTo>
                <a:lnTo>
                  <a:pt x="2479617" y="434538"/>
                </a:lnTo>
                <a:lnTo>
                  <a:pt x="2442840" y="380128"/>
                </a:lnTo>
                <a:lnTo>
                  <a:pt x="2395061" y="328158"/>
                </a:lnTo>
                <a:lnTo>
                  <a:pt x="2336913" y="278919"/>
                </a:lnTo>
                <a:lnTo>
                  <a:pt x="2304149" y="255414"/>
                </a:lnTo>
                <a:lnTo>
                  <a:pt x="2269030" y="232701"/>
                </a:lnTo>
                <a:lnTo>
                  <a:pt x="2231636" y="210816"/>
                </a:lnTo>
                <a:lnTo>
                  <a:pt x="2192045" y="189796"/>
                </a:lnTo>
                <a:lnTo>
                  <a:pt x="2150337" y="169676"/>
                </a:lnTo>
                <a:lnTo>
                  <a:pt x="2106591" y="150494"/>
                </a:lnTo>
                <a:lnTo>
                  <a:pt x="2060886" y="132286"/>
                </a:lnTo>
                <a:lnTo>
                  <a:pt x="2013301" y="115088"/>
                </a:lnTo>
                <a:lnTo>
                  <a:pt x="1963915" y="98937"/>
                </a:lnTo>
                <a:lnTo>
                  <a:pt x="1912807" y="83868"/>
                </a:lnTo>
                <a:lnTo>
                  <a:pt x="1860058" y="69919"/>
                </a:lnTo>
                <a:lnTo>
                  <a:pt x="1805744" y="57126"/>
                </a:lnTo>
                <a:lnTo>
                  <a:pt x="1749947" y="45524"/>
                </a:lnTo>
                <a:lnTo>
                  <a:pt x="1692745" y="35152"/>
                </a:lnTo>
                <a:lnTo>
                  <a:pt x="1634217" y="26044"/>
                </a:lnTo>
                <a:lnTo>
                  <a:pt x="1574442" y="18238"/>
                </a:lnTo>
                <a:lnTo>
                  <a:pt x="1513499" y="11769"/>
                </a:lnTo>
                <a:lnTo>
                  <a:pt x="1451469" y="6674"/>
                </a:lnTo>
                <a:lnTo>
                  <a:pt x="1388428" y="2990"/>
                </a:lnTo>
                <a:lnTo>
                  <a:pt x="1324458" y="753"/>
                </a:lnTo>
                <a:lnTo>
                  <a:pt x="1259637" y="0"/>
                </a:lnTo>
                <a:close/>
              </a:path>
            </a:pathLst>
          </a:custGeom>
          <a:solidFill>
            <a:srgbClr val="C5C5C5">
              <a:alpha val="29998"/>
            </a:srgbClr>
          </a:solidFill>
        </p:spPr>
        <p:txBody>
          <a:bodyPr wrap="square" lIns="0" tIns="0" rIns="0" bIns="0" rtlCol="0"/>
          <a:lstStyle/>
          <a:p>
            <a:endParaRPr dirty="0"/>
          </a:p>
        </p:txBody>
      </p:sp>
      <p:grpSp>
        <p:nvGrpSpPr>
          <p:cNvPr id="14" name="object 14"/>
          <p:cNvGrpSpPr/>
          <p:nvPr/>
        </p:nvGrpSpPr>
        <p:grpSpPr>
          <a:xfrm>
            <a:off x="2884178" y="2277268"/>
            <a:ext cx="7141887" cy="6233795"/>
            <a:chOff x="2884178" y="2277268"/>
            <a:chExt cx="7141887" cy="6233795"/>
          </a:xfrm>
        </p:grpSpPr>
        <p:sp>
          <p:nvSpPr>
            <p:cNvPr id="15" name="object 15"/>
            <p:cNvSpPr/>
            <p:nvPr/>
          </p:nvSpPr>
          <p:spPr>
            <a:xfrm>
              <a:off x="8029626" y="2277268"/>
              <a:ext cx="1996439" cy="6233795"/>
            </a:xfrm>
            <a:custGeom>
              <a:avLst/>
              <a:gdLst/>
              <a:ahLst/>
              <a:cxnLst/>
              <a:rect l="l" t="t" r="r" b="b"/>
              <a:pathLst>
                <a:path w="1996440" h="6233795">
                  <a:moveTo>
                    <a:pt x="1996160" y="1870646"/>
                  </a:moveTo>
                  <a:lnTo>
                    <a:pt x="1996147" y="1725993"/>
                  </a:lnTo>
                  <a:lnTo>
                    <a:pt x="1995919" y="1675739"/>
                  </a:lnTo>
                  <a:lnTo>
                    <a:pt x="1995258" y="1624177"/>
                  </a:lnTo>
                  <a:lnTo>
                    <a:pt x="1994217" y="1573060"/>
                  </a:lnTo>
                  <a:lnTo>
                    <a:pt x="1992845" y="1522323"/>
                  </a:lnTo>
                  <a:lnTo>
                    <a:pt x="1991207" y="1471904"/>
                  </a:lnTo>
                  <a:lnTo>
                    <a:pt x="1989340" y="1421790"/>
                  </a:lnTo>
                  <a:lnTo>
                    <a:pt x="1987296" y="1371904"/>
                  </a:lnTo>
                  <a:lnTo>
                    <a:pt x="1985137" y="1322209"/>
                  </a:lnTo>
                  <a:lnTo>
                    <a:pt x="1980666" y="1223213"/>
                  </a:lnTo>
                  <a:lnTo>
                    <a:pt x="1978456" y="1173810"/>
                  </a:lnTo>
                  <a:lnTo>
                    <a:pt x="1976335" y="1124407"/>
                  </a:lnTo>
                  <a:lnTo>
                    <a:pt x="1974265" y="1072972"/>
                  </a:lnTo>
                  <a:lnTo>
                    <a:pt x="1972538" y="1025410"/>
                  </a:lnTo>
                  <a:lnTo>
                    <a:pt x="1962416" y="859942"/>
                  </a:lnTo>
                  <a:lnTo>
                    <a:pt x="1959051" y="805421"/>
                  </a:lnTo>
                  <a:lnTo>
                    <a:pt x="1955673" y="751459"/>
                  </a:lnTo>
                  <a:lnTo>
                    <a:pt x="1952294" y="698182"/>
                  </a:lnTo>
                  <a:lnTo>
                    <a:pt x="1948916" y="645731"/>
                  </a:lnTo>
                  <a:lnTo>
                    <a:pt x="1948065" y="591413"/>
                  </a:lnTo>
                  <a:lnTo>
                    <a:pt x="1945589" y="538492"/>
                  </a:lnTo>
                  <a:lnTo>
                    <a:pt x="1941639" y="486765"/>
                  </a:lnTo>
                  <a:lnTo>
                    <a:pt x="1936318" y="436041"/>
                  </a:lnTo>
                  <a:lnTo>
                    <a:pt x="1929765" y="386092"/>
                  </a:lnTo>
                  <a:lnTo>
                    <a:pt x="1922106" y="336727"/>
                  </a:lnTo>
                  <a:lnTo>
                    <a:pt x="1913483" y="287743"/>
                  </a:lnTo>
                  <a:lnTo>
                    <a:pt x="1904022" y="238925"/>
                  </a:lnTo>
                  <a:lnTo>
                    <a:pt x="1893849" y="190055"/>
                  </a:lnTo>
                  <a:lnTo>
                    <a:pt x="1880476" y="140258"/>
                  </a:lnTo>
                  <a:lnTo>
                    <a:pt x="1862937" y="95961"/>
                  </a:lnTo>
                  <a:lnTo>
                    <a:pt x="1839734" y="58483"/>
                  </a:lnTo>
                  <a:lnTo>
                    <a:pt x="1809305" y="29171"/>
                  </a:lnTo>
                  <a:lnTo>
                    <a:pt x="1770126" y="9372"/>
                  </a:lnTo>
                  <a:lnTo>
                    <a:pt x="1720684" y="393"/>
                  </a:lnTo>
                  <a:lnTo>
                    <a:pt x="1701634" y="0"/>
                  </a:lnTo>
                  <a:lnTo>
                    <a:pt x="1680362" y="2387"/>
                  </a:lnTo>
                  <a:lnTo>
                    <a:pt x="1657604" y="8597"/>
                  </a:lnTo>
                  <a:lnTo>
                    <a:pt x="1634109" y="19672"/>
                  </a:lnTo>
                  <a:lnTo>
                    <a:pt x="1586928" y="46786"/>
                  </a:lnTo>
                  <a:lnTo>
                    <a:pt x="1493431" y="99199"/>
                  </a:lnTo>
                  <a:lnTo>
                    <a:pt x="1447558" y="125552"/>
                  </a:lnTo>
                  <a:lnTo>
                    <a:pt x="1402562" y="152704"/>
                  </a:lnTo>
                  <a:lnTo>
                    <a:pt x="1358658" y="181178"/>
                  </a:lnTo>
                  <a:lnTo>
                    <a:pt x="1319326" y="208534"/>
                  </a:lnTo>
                  <a:lnTo>
                    <a:pt x="1280096" y="236639"/>
                  </a:lnTo>
                  <a:lnTo>
                    <a:pt x="1241094" y="265607"/>
                  </a:lnTo>
                  <a:lnTo>
                    <a:pt x="1202410" y="295529"/>
                  </a:lnTo>
                  <a:lnTo>
                    <a:pt x="1164170" y="326504"/>
                  </a:lnTo>
                  <a:lnTo>
                    <a:pt x="1126477" y="358635"/>
                  </a:lnTo>
                  <a:lnTo>
                    <a:pt x="1089444" y="392010"/>
                  </a:lnTo>
                  <a:lnTo>
                    <a:pt x="1053172" y="426758"/>
                  </a:lnTo>
                  <a:lnTo>
                    <a:pt x="1017765" y="462953"/>
                  </a:lnTo>
                  <a:lnTo>
                    <a:pt x="983348" y="500710"/>
                  </a:lnTo>
                  <a:lnTo>
                    <a:pt x="950023" y="540118"/>
                  </a:lnTo>
                  <a:lnTo>
                    <a:pt x="666064" y="902817"/>
                  </a:lnTo>
                  <a:lnTo>
                    <a:pt x="618845" y="960513"/>
                  </a:lnTo>
                  <a:lnTo>
                    <a:pt x="595236" y="990828"/>
                  </a:lnTo>
                  <a:lnTo>
                    <a:pt x="565569" y="1031836"/>
                  </a:lnTo>
                  <a:lnTo>
                    <a:pt x="505460" y="1114183"/>
                  </a:lnTo>
                  <a:lnTo>
                    <a:pt x="444703" y="1196581"/>
                  </a:lnTo>
                  <a:lnTo>
                    <a:pt x="353288" y="1319250"/>
                  </a:lnTo>
                  <a:lnTo>
                    <a:pt x="233197" y="1478572"/>
                  </a:lnTo>
                  <a:lnTo>
                    <a:pt x="193840" y="1540992"/>
                  </a:lnTo>
                  <a:lnTo>
                    <a:pt x="173659" y="1587703"/>
                  </a:lnTo>
                  <a:lnTo>
                    <a:pt x="153035" y="1634007"/>
                  </a:lnTo>
                  <a:lnTo>
                    <a:pt x="132854" y="1680057"/>
                  </a:lnTo>
                  <a:lnTo>
                    <a:pt x="113969" y="1725993"/>
                  </a:lnTo>
                  <a:lnTo>
                    <a:pt x="97282" y="1771954"/>
                  </a:lnTo>
                  <a:lnTo>
                    <a:pt x="83654" y="1818093"/>
                  </a:lnTo>
                  <a:lnTo>
                    <a:pt x="70231" y="1869821"/>
                  </a:lnTo>
                  <a:lnTo>
                    <a:pt x="57226" y="1921294"/>
                  </a:lnTo>
                  <a:lnTo>
                    <a:pt x="45034" y="1972284"/>
                  </a:lnTo>
                  <a:lnTo>
                    <a:pt x="34086" y="2022551"/>
                  </a:lnTo>
                  <a:lnTo>
                    <a:pt x="24803" y="2071852"/>
                  </a:lnTo>
                  <a:lnTo>
                    <a:pt x="17576" y="2119947"/>
                  </a:lnTo>
                  <a:lnTo>
                    <a:pt x="12827" y="2166582"/>
                  </a:lnTo>
                  <a:lnTo>
                    <a:pt x="6223" y="2222182"/>
                  </a:lnTo>
                  <a:lnTo>
                    <a:pt x="2044" y="2277249"/>
                  </a:lnTo>
                  <a:lnTo>
                    <a:pt x="38" y="2331478"/>
                  </a:lnTo>
                  <a:lnTo>
                    <a:pt x="0" y="2384552"/>
                  </a:lnTo>
                  <a:lnTo>
                    <a:pt x="1714" y="2436164"/>
                  </a:lnTo>
                  <a:lnTo>
                    <a:pt x="4953" y="2485999"/>
                  </a:lnTo>
                  <a:lnTo>
                    <a:pt x="19177" y="2535148"/>
                  </a:lnTo>
                  <a:lnTo>
                    <a:pt x="43230" y="2570213"/>
                  </a:lnTo>
                  <a:lnTo>
                    <a:pt x="77482" y="2590241"/>
                  </a:lnTo>
                  <a:lnTo>
                    <a:pt x="122326" y="2594241"/>
                  </a:lnTo>
                  <a:lnTo>
                    <a:pt x="178104" y="2581249"/>
                  </a:lnTo>
                  <a:lnTo>
                    <a:pt x="220611" y="2564511"/>
                  </a:lnTo>
                  <a:lnTo>
                    <a:pt x="263105" y="2543987"/>
                  </a:lnTo>
                  <a:lnTo>
                    <a:pt x="305600" y="2517813"/>
                  </a:lnTo>
                  <a:lnTo>
                    <a:pt x="348107" y="2484082"/>
                  </a:lnTo>
                  <a:lnTo>
                    <a:pt x="390601" y="2440902"/>
                  </a:lnTo>
                  <a:lnTo>
                    <a:pt x="422084" y="2399461"/>
                  </a:lnTo>
                  <a:lnTo>
                    <a:pt x="453567" y="2359101"/>
                  </a:lnTo>
                  <a:lnTo>
                    <a:pt x="485051" y="2319617"/>
                  </a:lnTo>
                  <a:lnTo>
                    <a:pt x="516534" y="2280793"/>
                  </a:lnTo>
                  <a:lnTo>
                    <a:pt x="579501" y="2204224"/>
                  </a:lnTo>
                  <a:lnTo>
                    <a:pt x="609422" y="2166035"/>
                  </a:lnTo>
                  <a:lnTo>
                    <a:pt x="638644" y="2127694"/>
                  </a:lnTo>
                  <a:lnTo>
                    <a:pt x="696150" y="2051570"/>
                  </a:lnTo>
                  <a:lnTo>
                    <a:pt x="725043" y="2014207"/>
                  </a:lnTo>
                  <a:lnTo>
                    <a:pt x="754202" y="1977885"/>
                  </a:lnTo>
                  <a:lnTo>
                    <a:pt x="784123" y="1942579"/>
                  </a:lnTo>
                  <a:lnTo>
                    <a:pt x="834047" y="1894116"/>
                  </a:lnTo>
                  <a:lnTo>
                    <a:pt x="876592" y="1870646"/>
                  </a:lnTo>
                  <a:lnTo>
                    <a:pt x="910285" y="1873034"/>
                  </a:lnTo>
                  <a:lnTo>
                    <a:pt x="943991" y="1925701"/>
                  </a:lnTo>
                  <a:lnTo>
                    <a:pt x="955789" y="1981009"/>
                  </a:lnTo>
                  <a:lnTo>
                    <a:pt x="980871" y="3448507"/>
                  </a:lnTo>
                  <a:lnTo>
                    <a:pt x="983488" y="3551910"/>
                  </a:lnTo>
                  <a:lnTo>
                    <a:pt x="986040" y="3655276"/>
                  </a:lnTo>
                  <a:lnTo>
                    <a:pt x="987272" y="3706939"/>
                  </a:lnTo>
                  <a:lnTo>
                    <a:pt x="988453" y="3758590"/>
                  </a:lnTo>
                  <a:lnTo>
                    <a:pt x="989596" y="3810216"/>
                  </a:lnTo>
                  <a:lnTo>
                    <a:pt x="990676" y="3861828"/>
                  </a:lnTo>
                  <a:lnTo>
                    <a:pt x="991692" y="3913403"/>
                  </a:lnTo>
                  <a:lnTo>
                    <a:pt x="992644" y="3964952"/>
                  </a:lnTo>
                  <a:lnTo>
                    <a:pt x="993508" y="4016464"/>
                  </a:lnTo>
                  <a:lnTo>
                    <a:pt x="994283" y="4067949"/>
                  </a:lnTo>
                  <a:lnTo>
                    <a:pt x="994968" y="4119384"/>
                  </a:lnTo>
                  <a:lnTo>
                    <a:pt x="995540" y="4170781"/>
                  </a:lnTo>
                  <a:lnTo>
                    <a:pt x="995997" y="4222127"/>
                  </a:lnTo>
                  <a:lnTo>
                    <a:pt x="996327" y="4273423"/>
                  </a:lnTo>
                  <a:lnTo>
                    <a:pt x="996543" y="4324667"/>
                  </a:lnTo>
                  <a:lnTo>
                    <a:pt x="996569" y="4425289"/>
                  </a:lnTo>
                  <a:lnTo>
                    <a:pt x="996442" y="4474870"/>
                  </a:lnTo>
                  <a:lnTo>
                    <a:pt x="996238" y="4524578"/>
                  </a:lnTo>
                  <a:lnTo>
                    <a:pt x="995972" y="4574387"/>
                  </a:lnTo>
                  <a:lnTo>
                    <a:pt x="995667" y="4624273"/>
                  </a:lnTo>
                  <a:lnTo>
                    <a:pt x="995337" y="4674247"/>
                  </a:lnTo>
                  <a:lnTo>
                    <a:pt x="994625" y="4774323"/>
                  </a:lnTo>
                  <a:lnTo>
                    <a:pt x="993952" y="4875682"/>
                  </a:lnTo>
                  <a:lnTo>
                    <a:pt x="993660" y="4925466"/>
                  </a:lnTo>
                  <a:lnTo>
                    <a:pt x="993419" y="4975110"/>
                  </a:lnTo>
                  <a:lnTo>
                    <a:pt x="993241" y="5024615"/>
                  </a:lnTo>
                  <a:lnTo>
                    <a:pt x="993228" y="5179047"/>
                  </a:lnTo>
                  <a:lnTo>
                    <a:pt x="993444" y="5227853"/>
                  </a:lnTo>
                  <a:lnTo>
                    <a:pt x="993749" y="5274056"/>
                  </a:lnTo>
                  <a:lnTo>
                    <a:pt x="994219" y="5322735"/>
                  </a:lnTo>
                  <a:lnTo>
                    <a:pt x="994841" y="5371960"/>
                  </a:lnTo>
                  <a:lnTo>
                    <a:pt x="995641" y="5420995"/>
                  </a:lnTo>
                  <a:lnTo>
                    <a:pt x="996619" y="5469839"/>
                  </a:lnTo>
                  <a:lnTo>
                    <a:pt x="998245" y="5524868"/>
                  </a:lnTo>
                  <a:lnTo>
                    <a:pt x="1003744" y="5577065"/>
                  </a:lnTo>
                  <a:lnTo>
                    <a:pt x="1014044" y="5625350"/>
                  </a:lnTo>
                  <a:lnTo>
                    <a:pt x="1030071" y="5668619"/>
                  </a:lnTo>
                  <a:lnTo>
                    <a:pt x="1052728" y="5705792"/>
                  </a:lnTo>
                  <a:lnTo>
                    <a:pt x="1069860" y="5722785"/>
                  </a:lnTo>
                  <a:lnTo>
                    <a:pt x="1070305" y="5724957"/>
                  </a:lnTo>
                  <a:lnTo>
                    <a:pt x="1081455" y="5734278"/>
                  </a:lnTo>
                  <a:lnTo>
                    <a:pt x="1082954" y="5735752"/>
                  </a:lnTo>
                  <a:lnTo>
                    <a:pt x="1083792" y="5736234"/>
                  </a:lnTo>
                  <a:lnTo>
                    <a:pt x="1364119" y="5970270"/>
                  </a:lnTo>
                  <a:lnTo>
                    <a:pt x="1541208" y="6105042"/>
                  </a:lnTo>
                  <a:lnTo>
                    <a:pt x="1672844" y="6176975"/>
                  </a:lnTo>
                  <a:lnTo>
                    <a:pt x="1830235" y="6233757"/>
                  </a:lnTo>
                  <a:lnTo>
                    <a:pt x="1851545" y="5380939"/>
                  </a:lnTo>
                  <a:lnTo>
                    <a:pt x="1867890" y="5360073"/>
                  </a:lnTo>
                  <a:lnTo>
                    <a:pt x="1894814" y="5318010"/>
                  </a:lnTo>
                  <a:lnTo>
                    <a:pt x="1917153" y="5274056"/>
                  </a:lnTo>
                  <a:lnTo>
                    <a:pt x="1935111" y="5227853"/>
                  </a:lnTo>
                  <a:lnTo>
                    <a:pt x="1948916" y="5179047"/>
                  </a:lnTo>
                  <a:lnTo>
                    <a:pt x="1958543" y="5126609"/>
                  </a:lnTo>
                  <a:lnTo>
                    <a:pt x="1967052" y="5075352"/>
                  </a:lnTo>
                  <a:lnTo>
                    <a:pt x="1974367" y="5024615"/>
                  </a:lnTo>
                  <a:lnTo>
                    <a:pt x="1980222" y="4975110"/>
                  </a:lnTo>
                  <a:lnTo>
                    <a:pt x="1984603" y="4925466"/>
                  </a:lnTo>
                  <a:lnTo>
                    <a:pt x="1987334" y="4875682"/>
                  </a:lnTo>
                  <a:lnTo>
                    <a:pt x="1988286" y="4825428"/>
                  </a:lnTo>
                  <a:lnTo>
                    <a:pt x="1988350" y="4774222"/>
                  </a:lnTo>
                  <a:lnTo>
                    <a:pt x="1988553" y="4722939"/>
                  </a:lnTo>
                  <a:lnTo>
                    <a:pt x="1988858" y="4671568"/>
                  </a:lnTo>
                  <a:lnTo>
                    <a:pt x="1989277" y="4620120"/>
                  </a:lnTo>
                  <a:lnTo>
                    <a:pt x="1989759" y="4568596"/>
                  </a:lnTo>
                  <a:lnTo>
                    <a:pt x="1990318" y="4516983"/>
                  </a:lnTo>
                  <a:lnTo>
                    <a:pt x="1990928" y="4465307"/>
                  </a:lnTo>
                  <a:lnTo>
                    <a:pt x="1993506" y="4257827"/>
                  </a:lnTo>
                  <a:lnTo>
                    <a:pt x="1994115" y="4205782"/>
                  </a:lnTo>
                  <a:lnTo>
                    <a:pt x="1994674" y="4153662"/>
                  </a:lnTo>
                  <a:lnTo>
                    <a:pt x="1995157" y="4101477"/>
                  </a:lnTo>
                  <a:lnTo>
                    <a:pt x="1995576" y="4049230"/>
                  </a:lnTo>
                  <a:lnTo>
                    <a:pt x="1995881" y="3996918"/>
                  </a:lnTo>
                  <a:lnTo>
                    <a:pt x="1996122" y="3913403"/>
                  </a:lnTo>
                  <a:lnTo>
                    <a:pt x="1996160" y="1870646"/>
                  </a:lnTo>
                  <a:close/>
                </a:path>
              </a:pathLst>
            </a:custGeom>
            <a:solidFill>
              <a:srgbClr val="FFB543"/>
            </a:solidFill>
          </p:spPr>
          <p:txBody>
            <a:bodyPr wrap="square" lIns="0" tIns="0" rIns="0" bIns="0" rtlCol="0"/>
            <a:lstStyle/>
            <a:p>
              <a:endParaRPr dirty="0"/>
            </a:p>
          </p:txBody>
        </p:sp>
        <p:sp>
          <p:nvSpPr>
            <p:cNvPr id="17" name="object 17"/>
            <p:cNvSpPr/>
            <p:nvPr/>
          </p:nvSpPr>
          <p:spPr>
            <a:xfrm>
              <a:off x="3072752" y="5418613"/>
              <a:ext cx="50800" cy="328295"/>
            </a:xfrm>
            <a:custGeom>
              <a:avLst/>
              <a:gdLst/>
              <a:ahLst/>
              <a:cxnLst/>
              <a:rect l="l" t="t" r="r" b="b"/>
              <a:pathLst>
                <a:path w="50800" h="328295">
                  <a:moveTo>
                    <a:pt x="25285" y="315188"/>
                  </a:moveTo>
                  <a:lnTo>
                    <a:pt x="22123" y="306184"/>
                  </a:lnTo>
                  <a:lnTo>
                    <a:pt x="12636" y="302094"/>
                  </a:lnTo>
                  <a:lnTo>
                    <a:pt x="3162" y="306184"/>
                  </a:lnTo>
                  <a:lnTo>
                    <a:pt x="0" y="315188"/>
                  </a:lnTo>
                  <a:lnTo>
                    <a:pt x="3162" y="324180"/>
                  </a:lnTo>
                  <a:lnTo>
                    <a:pt x="12636" y="328269"/>
                  </a:lnTo>
                  <a:lnTo>
                    <a:pt x="22123" y="324180"/>
                  </a:lnTo>
                  <a:lnTo>
                    <a:pt x="25285" y="315188"/>
                  </a:lnTo>
                  <a:close/>
                </a:path>
                <a:path w="50800" h="328295">
                  <a:moveTo>
                    <a:pt x="50660" y="12585"/>
                  </a:moveTo>
                  <a:lnTo>
                    <a:pt x="47256" y="3136"/>
                  </a:lnTo>
                  <a:lnTo>
                    <a:pt x="38481" y="0"/>
                  </a:lnTo>
                  <a:lnTo>
                    <a:pt x="29248" y="3162"/>
                  </a:lnTo>
                  <a:lnTo>
                    <a:pt x="24472" y="12585"/>
                  </a:lnTo>
                  <a:lnTo>
                    <a:pt x="9283" y="221894"/>
                  </a:lnTo>
                  <a:lnTo>
                    <a:pt x="12687" y="231343"/>
                  </a:lnTo>
                  <a:lnTo>
                    <a:pt x="21463" y="234480"/>
                  </a:lnTo>
                  <a:lnTo>
                    <a:pt x="30683" y="231317"/>
                  </a:lnTo>
                  <a:lnTo>
                    <a:pt x="35458" y="221894"/>
                  </a:lnTo>
                  <a:lnTo>
                    <a:pt x="50660" y="12585"/>
                  </a:lnTo>
                  <a:close/>
                </a:path>
              </a:pathLst>
            </a:custGeom>
            <a:solidFill>
              <a:srgbClr val="1C101F"/>
            </a:solidFill>
          </p:spPr>
          <p:txBody>
            <a:bodyPr wrap="square" lIns="0" tIns="0" rIns="0" bIns="0" rtlCol="0"/>
            <a:lstStyle/>
            <a:p>
              <a:endParaRPr dirty="0"/>
            </a:p>
          </p:txBody>
        </p:sp>
        <p:pic>
          <p:nvPicPr>
            <p:cNvPr id="18" name="object 18"/>
            <p:cNvPicPr/>
            <p:nvPr/>
          </p:nvPicPr>
          <p:blipFill>
            <a:blip r:embed="rId6" cstate="print"/>
            <a:stretch>
              <a:fillRect/>
            </a:stretch>
          </p:blipFill>
          <p:spPr>
            <a:xfrm>
              <a:off x="2884178" y="5509609"/>
              <a:ext cx="74646" cy="122467"/>
            </a:xfrm>
            <a:prstGeom prst="rect">
              <a:avLst/>
            </a:prstGeom>
          </p:spPr>
        </p:pic>
        <p:sp>
          <p:nvSpPr>
            <p:cNvPr id="19" name="object 19"/>
            <p:cNvSpPr/>
            <p:nvPr/>
          </p:nvSpPr>
          <p:spPr>
            <a:xfrm>
              <a:off x="2956327" y="5674127"/>
              <a:ext cx="25400" cy="26670"/>
            </a:xfrm>
            <a:custGeom>
              <a:avLst/>
              <a:gdLst/>
              <a:ahLst/>
              <a:cxnLst/>
              <a:rect l="l" t="t" r="r" b="b"/>
              <a:pathLst>
                <a:path w="25400" h="26670">
                  <a:moveTo>
                    <a:pt x="12639" y="0"/>
                  </a:moveTo>
                  <a:lnTo>
                    <a:pt x="3164" y="4090"/>
                  </a:lnTo>
                  <a:lnTo>
                    <a:pt x="0" y="13088"/>
                  </a:lnTo>
                  <a:lnTo>
                    <a:pt x="3155" y="22087"/>
                  </a:lnTo>
                  <a:lnTo>
                    <a:pt x="12639" y="26177"/>
                  </a:lnTo>
                  <a:lnTo>
                    <a:pt x="22119" y="22087"/>
                  </a:lnTo>
                  <a:lnTo>
                    <a:pt x="25283" y="13088"/>
                  </a:lnTo>
                  <a:lnTo>
                    <a:pt x="22125" y="4090"/>
                  </a:lnTo>
                  <a:lnTo>
                    <a:pt x="12639" y="0"/>
                  </a:lnTo>
                  <a:close/>
                </a:path>
              </a:pathLst>
            </a:custGeom>
            <a:solidFill>
              <a:srgbClr val="1C101F"/>
            </a:solidFill>
          </p:spPr>
          <p:txBody>
            <a:bodyPr wrap="square" lIns="0" tIns="0" rIns="0" bIns="0" rtlCol="0"/>
            <a:lstStyle/>
            <a:p>
              <a:endParaRPr dirty="0"/>
            </a:p>
          </p:txBody>
        </p:sp>
      </p:grpSp>
      <p:sp>
        <p:nvSpPr>
          <p:cNvPr id="20" name="object 20"/>
          <p:cNvSpPr txBox="1"/>
          <p:nvPr/>
        </p:nvSpPr>
        <p:spPr>
          <a:xfrm rot="20220000">
            <a:off x="5375403" y="2592298"/>
            <a:ext cx="1046996" cy="787400"/>
          </a:xfrm>
          <a:prstGeom prst="rect">
            <a:avLst/>
          </a:prstGeom>
        </p:spPr>
        <p:txBody>
          <a:bodyPr vert="horz" wrap="square" lIns="0" tIns="0" rIns="0" bIns="0" rtlCol="0">
            <a:spAutoFit/>
          </a:bodyPr>
          <a:lstStyle/>
          <a:p>
            <a:pPr>
              <a:lnSpc>
                <a:spcPts val="5945"/>
              </a:lnSpc>
            </a:pPr>
            <a:r>
              <a:rPr sz="6200" spc="-750" dirty="0">
                <a:latin typeface="Calibri"/>
                <a:cs typeface="Calibri"/>
              </a:rPr>
              <a:t>CV</a:t>
            </a:r>
            <a:endParaRPr sz="6200" dirty="0">
              <a:latin typeface="Calibri"/>
              <a:cs typeface="Calibri"/>
            </a:endParaRPr>
          </a:p>
        </p:txBody>
      </p:sp>
      <p:grpSp>
        <p:nvGrpSpPr>
          <p:cNvPr id="21" name="object 21"/>
          <p:cNvGrpSpPr/>
          <p:nvPr/>
        </p:nvGrpSpPr>
        <p:grpSpPr>
          <a:xfrm>
            <a:off x="4840469" y="2771960"/>
            <a:ext cx="2406650" cy="2080895"/>
            <a:chOff x="4840469" y="2771960"/>
            <a:chExt cx="2406650" cy="2080895"/>
          </a:xfrm>
        </p:grpSpPr>
        <p:sp>
          <p:nvSpPr>
            <p:cNvPr id="22" name="object 22"/>
            <p:cNvSpPr/>
            <p:nvPr/>
          </p:nvSpPr>
          <p:spPr>
            <a:xfrm>
              <a:off x="4840469" y="2771960"/>
              <a:ext cx="570865" cy="848994"/>
            </a:xfrm>
            <a:custGeom>
              <a:avLst/>
              <a:gdLst/>
              <a:ahLst/>
              <a:cxnLst/>
              <a:rect l="l" t="t" r="r" b="b"/>
              <a:pathLst>
                <a:path w="570864" h="848995">
                  <a:moveTo>
                    <a:pt x="450593" y="0"/>
                  </a:moveTo>
                  <a:lnTo>
                    <a:pt x="0" y="216108"/>
                  </a:lnTo>
                  <a:lnTo>
                    <a:pt x="118499" y="848780"/>
                  </a:lnTo>
                  <a:lnTo>
                    <a:pt x="206188" y="805925"/>
                  </a:lnTo>
                  <a:lnTo>
                    <a:pt x="306711" y="757686"/>
                  </a:lnTo>
                  <a:lnTo>
                    <a:pt x="358667" y="733084"/>
                  </a:lnTo>
                  <a:lnTo>
                    <a:pt x="410087" y="708980"/>
                  </a:lnTo>
                  <a:lnTo>
                    <a:pt x="459725" y="685986"/>
                  </a:lnTo>
                  <a:lnTo>
                    <a:pt x="506333" y="664719"/>
                  </a:lnTo>
                  <a:lnTo>
                    <a:pt x="556286" y="642430"/>
                  </a:lnTo>
                  <a:lnTo>
                    <a:pt x="564516" y="638514"/>
                  </a:lnTo>
                  <a:lnTo>
                    <a:pt x="570548" y="626001"/>
                  </a:lnTo>
                  <a:lnTo>
                    <a:pt x="570328" y="614661"/>
                  </a:lnTo>
                  <a:lnTo>
                    <a:pt x="549375" y="428523"/>
                  </a:lnTo>
                  <a:lnTo>
                    <a:pt x="508466" y="227244"/>
                  </a:lnTo>
                  <a:lnTo>
                    <a:pt x="468554" y="66008"/>
                  </a:lnTo>
                  <a:lnTo>
                    <a:pt x="450593" y="0"/>
                  </a:lnTo>
                  <a:close/>
                </a:path>
              </a:pathLst>
            </a:custGeom>
            <a:solidFill>
              <a:srgbClr val="B1B1B1"/>
            </a:solidFill>
          </p:spPr>
          <p:txBody>
            <a:bodyPr wrap="square" lIns="0" tIns="0" rIns="0" bIns="0" rtlCol="0"/>
            <a:lstStyle/>
            <a:p>
              <a:endParaRPr dirty="0"/>
            </a:p>
          </p:txBody>
        </p:sp>
        <p:sp>
          <p:nvSpPr>
            <p:cNvPr id="23" name="object 23"/>
            <p:cNvSpPr/>
            <p:nvPr/>
          </p:nvSpPr>
          <p:spPr>
            <a:xfrm>
              <a:off x="4991689" y="2929381"/>
              <a:ext cx="386080" cy="678815"/>
            </a:xfrm>
            <a:custGeom>
              <a:avLst/>
              <a:gdLst/>
              <a:ahLst/>
              <a:cxnLst/>
              <a:rect l="l" t="t" r="r" b="b"/>
              <a:pathLst>
                <a:path w="386079" h="678814">
                  <a:moveTo>
                    <a:pt x="119359" y="0"/>
                  </a:moveTo>
                  <a:lnTo>
                    <a:pt x="83611" y="20261"/>
                  </a:lnTo>
                  <a:lnTo>
                    <a:pt x="55949" y="60549"/>
                  </a:lnTo>
                  <a:lnTo>
                    <a:pt x="39470" y="95865"/>
                  </a:lnTo>
                  <a:lnTo>
                    <a:pt x="28651" y="152648"/>
                  </a:lnTo>
                  <a:lnTo>
                    <a:pt x="32249" y="197135"/>
                  </a:lnTo>
                  <a:lnTo>
                    <a:pt x="44743" y="238299"/>
                  </a:lnTo>
                  <a:lnTo>
                    <a:pt x="64818" y="272323"/>
                  </a:lnTo>
                  <a:lnTo>
                    <a:pt x="75531" y="284421"/>
                  </a:lnTo>
                  <a:lnTo>
                    <a:pt x="86640" y="295823"/>
                  </a:lnTo>
                  <a:lnTo>
                    <a:pt x="97489" y="307616"/>
                  </a:lnTo>
                  <a:lnTo>
                    <a:pt x="107424" y="320886"/>
                  </a:lnTo>
                  <a:lnTo>
                    <a:pt x="115587" y="336993"/>
                  </a:lnTo>
                  <a:lnTo>
                    <a:pt x="120826" y="355520"/>
                  </a:lnTo>
                  <a:lnTo>
                    <a:pt x="122065" y="374889"/>
                  </a:lnTo>
                  <a:lnTo>
                    <a:pt x="118230" y="393523"/>
                  </a:lnTo>
                  <a:lnTo>
                    <a:pt x="109819" y="408204"/>
                  </a:lnTo>
                  <a:lnTo>
                    <a:pt x="98612" y="418822"/>
                  </a:lnTo>
                  <a:lnTo>
                    <a:pt x="85949" y="427141"/>
                  </a:lnTo>
                  <a:lnTo>
                    <a:pt x="73174" y="434925"/>
                  </a:lnTo>
                  <a:lnTo>
                    <a:pt x="52171" y="452541"/>
                  </a:lnTo>
                  <a:lnTo>
                    <a:pt x="18909" y="503577"/>
                  </a:lnTo>
                  <a:lnTo>
                    <a:pt x="1629" y="568732"/>
                  </a:lnTo>
                  <a:lnTo>
                    <a:pt x="0" y="603464"/>
                  </a:lnTo>
                  <a:lnTo>
                    <a:pt x="3052" y="637780"/>
                  </a:lnTo>
                  <a:lnTo>
                    <a:pt x="10757" y="670300"/>
                  </a:lnTo>
                  <a:lnTo>
                    <a:pt x="12380" y="675117"/>
                  </a:lnTo>
                  <a:lnTo>
                    <a:pt x="16338" y="678614"/>
                  </a:lnTo>
                  <a:lnTo>
                    <a:pt x="19500" y="677336"/>
                  </a:lnTo>
                  <a:lnTo>
                    <a:pt x="381992" y="501991"/>
                  </a:lnTo>
                  <a:lnTo>
                    <a:pt x="385217" y="495625"/>
                  </a:lnTo>
                  <a:lnTo>
                    <a:pt x="385594" y="488065"/>
                  </a:lnTo>
                  <a:lnTo>
                    <a:pt x="383970" y="455993"/>
                  </a:lnTo>
                  <a:lnTo>
                    <a:pt x="366378" y="397975"/>
                  </a:lnTo>
                  <a:lnTo>
                    <a:pt x="332841" y="357884"/>
                  </a:lnTo>
                  <a:lnTo>
                    <a:pt x="290059" y="343727"/>
                  </a:lnTo>
                  <a:lnTo>
                    <a:pt x="267911" y="347388"/>
                  </a:lnTo>
                  <a:lnTo>
                    <a:pt x="253857" y="352781"/>
                  </a:lnTo>
                  <a:lnTo>
                    <a:pt x="246796" y="354930"/>
                  </a:lnTo>
                  <a:lnTo>
                    <a:pt x="208468" y="331703"/>
                  </a:lnTo>
                  <a:lnTo>
                    <a:pt x="202591" y="306640"/>
                  </a:lnTo>
                  <a:lnTo>
                    <a:pt x="202876" y="293164"/>
                  </a:lnTo>
                  <a:lnTo>
                    <a:pt x="205369" y="280092"/>
                  </a:lnTo>
                  <a:lnTo>
                    <a:pt x="206824" y="279129"/>
                  </a:lnTo>
                  <a:lnTo>
                    <a:pt x="213734" y="253603"/>
                  </a:lnTo>
                  <a:lnTo>
                    <a:pt x="218824" y="227269"/>
                  </a:lnTo>
                  <a:lnTo>
                    <a:pt x="222053" y="200405"/>
                  </a:lnTo>
                  <a:lnTo>
                    <a:pt x="223379" y="173289"/>
                  </a:lnTo>
                  <a:lnTo>
                    <a:pt x="221800" y="135630"/>
                  </a:lnTo>
                  <a:lnTo>
                    <a:pt x="205265" y="65519"/>
                  </a:lnTo>
                  <a:lnTo>
                    <a:pt x="169081" y="14541"/>
                  </a:lnTo>
                  <a:lnTo>
                    <a:pt x="144890" y="1866"/>
                  </a:lnTo>
                  <a:lnTo>
                    <a:pt x="119359" y="0"/>
                  </a:lnTo>
                  <a:close/>
                </a:path>
              </a:pathLst>
            </a:custGeom>
            <a:solidFill>
              <a:srgbClr val="FFFFFF"/>
            </a:solidFill>
          </p:spPr>
          <p:txBody>
            <a:bodyPr wrap="square" lIns="0" tIns="0" rIns="0" bIns="0" rtlCol="0"/>
            <a:lstStyle/>
            <a:p>
              <a:endParaRPr dirty="0"/>
            </a:p>
          </p:txBody>
        </p:sp>
        <p:sp>
          <p:nvSpPr>
            <p:cNvPr id="24" name="object 24"/>
            <p:cNvSpPr/>
            <p:nvPr/>
          </p:nvSpPr>
          <p:spPr>
            <a:xfrm>
              <a:off x="5217909" y="3067094"/>
              <a:ext cx="1633220" cy="848994"/>
            </a:xfrm>
            <a:custGeom>
              <a:avLst/>
              <a:gdLst/>
              <a:ahLst/>
              <a:cxnLst/>
              <a:rect l="l" t="t" r="r" b="b"/>
              <a:pathLst>
                <a:path w="1633220" h="848995">
                  <a:moveTo>
                    <a:pt x="1527606" y="21894"/>
                  </a:moveTo>
                  <a:lnTo>
                    <a:pt x="1524444" y="12319"/>
                  </a:lnTo>
                  <a:lnTo>
                    <a:pt x="1517421" y="4483"/>
                  </a:lnTo>
                  <a:lnTo>
                    <a:pt x="1508480" y="457"/>
                  </a:lnTo>
                  <a:lnTo>
                    <a:pt x="1498561" y="0"/>
                  </a:lnTo>
                  <a:lnTo>
                    <a:pt x="1488630" y="2933"/>
                  </a:lnTo>
                  <a:lnTo>
                    <a:pt x="12547" y="701878"/>
                  </a:lnTo>
                  <a:lnTo>
                    <a:pt x="4749" y="708418"/>
                  </a:lnTo>
                  <a:lnTo>
                    <a:pt x="546" y="717765"/>
                  </a:lnTo>
                  <a:lnTo>
                    <a:pt x="0" y="728116"/>
                  </a:lnTo>
                  <a:lnTo>
                    <a:pt x="3149" y="737692"/>
                  </a:lnTo>
                  <a:lnTo>
                    <a:pt x="10172" y="745528"/>
                  </a:lnTo>
                  <a:lnTo>
                    <a:pt x="19113" y="749566"/>
                  </a:lnTo>
                  <a:lnTo>
                    <a:pt x="29032" y="750011"/>
                  </a:lnTo>
                  <a:lnTo>
                    <a:pt x="38963" y="747077"/>
                  </a:lnTo>
                  <a:lnTo>
                    <a:pt x="1515059" y="48133"/>
                  </a:lnTo>
                  <a:lnTo>
                    <a:pt x="1522857" y="41605"/>
                  </a:lnTo>
                  <a:lnTo>
                    <a:pt x="1527048" y="32258"/>
                  </a:lnTo>
                  <a:lnTo>
                    <a:pt x="1527606" y="21894"/>
                  </a:lnTo>
                  <a:close/>
                </a:path>
                <a:path w="1633220" h="848995">
                  <a:moveTo>
                    <a:pt x="1546644" y="167017"/>
                  </a:moveTo>
                  <a:lnTo>
                    <a:pt x="1543113" y="148450"/>
                  </a:lnTo>
                  <a:lnTo>
                    <a:pt x="1528483" y="135928"/>
                  </a:lnTo>
                  <a:lnTo>
                    <a:pt x="1507680" y="137947"/>
                  </a:lnTo>
                  <a:lnTo>
                    <a:pt x="1416443" y="187312"/>
                  </a:lnTo>
                  <a:lnTo>
                    <a:pt x="1324914" y="236181"/>
                  </a:lnTo>
                  <a:lnTo>
                    <a:pt x="1233131" y="284530"/>
                  </a:lnTo>
                  <a:lnTo>
                    <a:pt x="1141082" y="332397"/>
                  </a:lnTo>
                  <a:lnTo>
                    <a:pt x="1048778" y="379742"/>
                  </a:lnTo>
                  <a:lnTo>
                    <a:pt x="956208" y="426567"/>
                  </a:lnTo>
                  <a:lnTo>
                    <a:pt x="863371" y="472897"/>
                  </a:lnTo>
                  <a:lnTo>
                    <a:pt x="770280" y="518706"/>
                  </a:lnTo>
                  <a:lnTo>
                    <a:pt x="676948" y="563994"/>
                  </a:lnTo>
                  <a:lnTo>
                    <a:pt x="581202" y="609777"/>
                  </a:lnTo>
                  <a:lnTo>
                    <a:pt x="485203" y="655015"/>
                  </a:lnTo>
                  <a:lnTo>
                    <a:pt x="437121" y="677443"/>
                  </a:lnTo>
                  <a:lnTo>
                    <a:pt x="429298" y="683958"/>
                  </a:lnTo>
                  <a:lnTo>
                    <a:pt x="425119" y="693318"/>
                  </a:lnTo>
                  <a:lnTo>
                    <a:pt x="424586" y="703707"/>
                  </a:lnTo>
                  <a:lnTo>
                    <a:pt x="427723" y="713270"/>
                  </a:lnTo>
                  <a:lnTo>
                    <a:pt x="434759" y="721118"/>
                  </a:lnTo>
                  <a:lnTo>
                    <a:pt x="443687" y="725131"/>
                  </a:lnTo>
                  <a:lnTo>
                    <a:pt x="453593" y="725551"/>
                  </a:lnTo>
                  <a:lnTo>
                    <a:pt x="463537" y="722642"/>
                  </a:lnTo>
                  <a:lnTo>
                    <a:pt x="557504" y="678675"/>
                  </a:lnTo>
                  <a:lnTo>
                    <a:pt x="651230" y="634199"/>
                  </a:lnTo>
                  <a:lnTo>
                    <a:pt x="744715" y="589203"/>
                  </a:lnTo>
                  <a:lnTo>
                    <a:pt x="837946" y="543687"/>
                  </a:lnTo>
                  <a:lnTo>
                    <a:pt x="930922" y="497662"/>
                  </a:lnTo>
                  <a:lnTo>
                    <a:pt x="1023632" y="451116"/>
                  </a:lnTo>
                  <a:lnTo>
                    <a:pt x="1116101" y="404063"/>
                  </a:lnTo>
                  <a:lnTo>
                    <a:pt x="1208303" y="356489"/>
                  </a:lnTo>
                  <a:lnTo>
                    <a:pt x="1300238" y="308406"/>
                  </a:lnTo>
                  <a:lnTo>
                    <a:pt x="1393990" y="258699"/>
                  </a:lnTo>
                  <a:lnTo>
                    <a:pt x="1487474" y="208470"/>
                  </a:lnTo>
                  <a:lnTo>
                    <a:pt x="1534109" y="183159"/>
                  </a:lnTo>
                  <a:lnTo>
                    <a:pt x="1546644" y="167017"/>
                  </a:lnTo>
                  <a:close/>
                </a:path>
                <a:path w="1633220" h="848995">
                  <a:moveTo>
                    <a:pt x="1633029" y="297141"/>
                  </a:moveTo>
                  <a:lnTo>
                    <a:pt x="1629308" y="278193"/>
                  </a:lnTo>
                  <a:lnTo>
                    <a:pt x="1614919" y="266026"/>
                  </a:lnTo>
                  <a:lnTo>
                    <a:pt x="1594751" y="269138"/>
                  </a:lnTo>
                  <a:lnTo>
                    <a:pt x="1552803" y="295503"/>
                  </a:lnTo>
                  <a:lnTo>
                    <a:pt x="1510614" y="321487"/>
                  </a:lnTo>
                  <a:lnTo>
                    <a:pt x="1468183" y="347091"/>
                  </a:lnTo>
                  <a:lnTo>
                    <a:pt x="1425536" y="372313"/>
                  </a:lnTo>
                  <a:lnTo>
                    <a:pt x="1382649" y="397154"/>
                  </a:lnTo>
                  <a:lnTo>
                    <a:pt x="1339545" y="421601"/>
                  </a:lnTo>
                  <a:lnTo>
                    <a:pt x="1296212" y="445643"/>
                  </a:lnTo>
                  <a:lnTo>
                    <a:pt x="1252664" y="469303"/>
                  </a:lnTo>
                  <a:lnTo>
                    <a:pt x="1208900" y="492556"/>
                  </a:lnTo>
                  <a:lnTo>
                    <a:pt x="1164932" y="515416"/>
                  </a:lnTo>
                  <a:lnTo>
                    <a:pt x="1120749" y="537870"/>
                  </a:lnTo>
                  <a:lnTo>
                    <a:pt x="1076363" y="559904"/>
                  </a:lnTo>
                  <a:lnTo>
                    <a:pt x="1031773" y="581533"/>
                  </a:lnTo>
                  <a:lnTo>
                    <a:pt x="986993" y="602754"/>
                  </a:lnTo>
                  <a:lnTo>
                    <a:pt x="942009" y="623544"/>
                  </a:lnTo>
                  <a:lnTo>
                    <a:pt x="896848" y="643928"/>
                  </a:lnTo>
                  <a:lnTo>
                    <a:pt x="851484" y="663879"/>
                  </a:lnTo>
                  <a:lnTo>
                    <a:pt x="805942" y="683412"/>
                  </a:lnTo>
                  <a:lnTo>
                    <a:pt x="760222" y="702500"/>
                  </a:lnTo>
                  <a:lnTo>
                    <a:pt x="711161" y="722439"/>
                  </a:lnTo>
                  <a:lnTo>
                    <a:pt x="661911" y="741883"/>
                  </a:lnTo>
                  <a:lnTo>
                    <a:pt x="612482" y="760857"/>
                  </a:lnTo>
                  <a:lnTo>
                    <a:pt x="562851" y="779348"/>
                  </a:lnTo>
                  <a:lnTo>
                    <a:pt x="513054" y="797356"/>
                  </a:lnTo>
                  <a:lnTo>
                    <a:pt x="504037" y="802373"/>
                  </a:lnTo>
                  <a:lnTo>
                    <a:pt x="497446" y="809853"/>
                  </a:lnTo>
                  <a:lnTo>
                    <a:pt x="494106" y="819137"/>
                  </a:lnTo>
                  <a:lnTo>
                    <a:pt x="494779" y="829551"/>
                  </a:lnTo>
                  <a:lnTo>
                    <a:pt x="499427" y="838517"/>
                  </a:lnTo>
                  <a:lnTo>
                    <a:pt x="507199" y="845312"/>
                  </a:lnTo>
                  <a:lnTo>
                    <a:pt x="516813" y="848804"/>
                  </a:lnTo>
                  <a:lnTo>
                    <a:pt x="526986" y="847839"/>
                  </a:lnTo>
                  <a:lnTo>
                    <a:pt x="574027" y="830834"/>
                  </a:lnTo>
                  <a:lnTo>
                    <a:pt x="620903" y="813409"/>
                  </a:lnTo>
                  <a:lnTo>
                    <a:pt x="667626" y="795553"/>
                  </a:lnTo>
                  <a:lnTo>
                    <a:pt x="714171" y="777278"/>
                  </a:lnTo>
                  <a:lnTo>
                    <a:pt x="760564" y="758583"/>
                  </a:lnTo>
                  <a:lnTo>
                    <a:pt x="806780" y="739457"/>
                  </a:lnTo>
                  <a:lnTo>
                    <a:pt x="852817" y="719924"/>
                  </a:lnTo>
                  <a:lnTo>
                    <a:pt x="898690" y="699973"/>
                  </a:lnTo>
                  <a:lnTo>
                    <a:pt x="944359" y="679589"/>
                  </a:lnTo>
                  <a:lnTo>
                    <a:pt x="989850" y="658799"/>
                  </a:lnTo>
                  <a:lnTo>
                    <a:pt x="1035151" y="637603"/>
                  </a:lnTo>
                  <a:lnTo>
                    <a:pt x="1080249" y="615988"/>
                  </a:lnTo>
                  <a:lnTo>
                    <a:pt x="1125156" y="593953"/>
                  </a:lnTo>
                  <a:lnTo>
                    <a:pt x="1169847" y="571512"/>
                  </a:lnTo>
                  <a:lnTo>
                    <a:pt x="1214335" y="548665"/>
                  </a:lnTo>
                  <a:lnTo>
                    <a:pt x="1258620" y="525399"/>
                  </a:lnTo>
                  <a:lnTo>
                    <a:pt x="1302677" y="501726"/>
                  </a:lnTo>
                  <a:lnTo>
                    <a:pt x="1346517" y="477659"/>
                  </a:lnTo>
                  <a:lnTo>
                    <a:pt x="1390129" y="453186"/>
                  </a:lnTo>
                  <a:lnTo>
                    <a:pt x="1436890" y="426339"/>
                  </a:lnTo>
                  <a:lnTo>
                    <a:pt x="1483372" y="399021"/>
                  </a:lnTo>
                  <a:lnTo>
                    <a:pt x="1529575" y="371246"/>
                  </a:lnTo>
                  <a:lnTo>
                    <a:pt x="1575511" y="343014"/>
                  </a:lnTo>
                  <a:lnTo>
                    <a:pt x="1621167" y="314350"/>
                  </a:lnTo>
                  <a:lnTo>
                    <a:pt x="1633029" y="297141"/>
                  </a:lnTo>
                  <a:close/>
                </a:path>
              </a:pathLst>
            </a:custGeom>
            <a:solidFill>
              <a:srgbClr val="B1B1B1"/>
            </a:solidFill>
          </p:spPr>
          <p:txBody>
            <a:bodyPr wrap="square" lIns="0" tIns="0" rIns="0" bIns="0" rtlCol="0"/>
            <a:lstStyle/>
            <a:p>
              <a:endParaRPr dirty="0"/>
            </a:p>
          </p:txBody>
        </p:sp>
        <p:sp>
          <p:nvSpPr>
            <p:cNvPr id="25" name="object 25"/>
            <p:cNvSpPr/>
            <p:nvPr/>
          </p:nvSpPr>
          <p:spPr>
            <a:xfrm>
              <a:off x="5809881" y="3588187"/>
              <a:ext cx="1437005" cy="1264920"/>
            </a:xfrm>
            <a:custGeom>
              <a:avLst/>
              <a:gdLst/>
              <a:ahLst/>
              <a:cxnLst/>
              <a:rect l="l" t="t" r="r" b="b"/>
              <a:pathLst>
                <a:path w="1437004" h="1264920">
                  <a:moveTo>
                    <a:pt x="1236916" y="120319"/>
                  </a:moveTo>
                  <a:lnTo>
                    <a:pt x="1233360" y="110921"/>
                  </a:lnTo>
                  <a:lnTo>
                    <a:pt x="1226553" y="101523"/>
                  </a:lnTo>
                  <a:lnTo>
                    <a:pt x="1181404" y="39281"/>
                  </a:lnTo>
                  <a:lnTo>
                    <a:pt x="1162240" y="12852"/>
                  </a:lnTo>
                  <a:lnTo>
                    <a:pt x="1155026" y="5511"/>
                  </a:lnTo>
                  <a:lnTo>
                    <a:pt x="1146162" y="952"/>
                  </a:lnTo>
                  <a:lnTo>
                    <a:pt x="1136383" y="0"/>
                  </a:lnTo>
                  <a:lnTo>
                    <a:pt x="1126426" y="3467"/>
                  </a:lnTo>
                  <a:lnTo>
                    <a:pt x="959231" y="104165"/>
                  </a:lnTo>
                  <a:lnTo>
                    <a:pt x="874953" y="153365"/>
                  </a:lnTo>
                  <a:lnTo>
                    <a:pt x="832548" y="177495"/>
                  </a:lnTo>
                  <a:lnTo>
                    <a:pt x="789901" y="201218"/>
                  </a:lnTo>
                  <a:lnTo>
                    <a:pt x="747001" y="224485"/>
                  </a:lnTo>
                  <a:lnTo>
                    <a:pt x="698525" y="249986"/>
                  </a:lnTo>
                  <a:lnTo>
                    <a:pt x="649655" y="274739"/>
                  </a:lnTo>
                  <a:lnTo>
                    <a:pt x="600379" y="298653"/>
                  </a:lnTo>
                  <a:lnTo>
                    <a:pt x="550659" y="321652"/>
                  </a:lnTo>
                  <a:lnTo>
                    <a:pt x="501764" y="342849"/>
                  </a:lnTo>
                  <a:lnTo>
                    <a:pt x="452450" y="362864"/>
                  </a:lnTo>
                  <a:lnTo>
                    <a:pt x="402780" y="382016"/>
                  </a:lnTo>
                  <a:lnTo>
                    <a:pt x="308610" y="417258"/>
                  </a:lnTo>
                  <a:lnTo>
                    <a:pt x="264756" y="435025"/>
                  </a:lnTo>
                  <a:lnTo>
                    <a:pt x="221754" y="454647"/>
                  </a:lnTo>
                  <a:lnTo>
                    <a:pt x="180073" y="476821"/>
                  </a:lnTo>
                  <a:lnTo>
                    <a:pt x="153390" y="493839"/>
                  </a:lnTo>
                  <a:lnTo>
                    <a:pt x="153390" y="498665"/>
                  </a:lnTo>
                  <a:lnTo>
                    <a:pt x="143522" y="500773"/>
                  </a:lnTo>
                  <a:lnTo>
                    <a:pt x="153390" y="498665"/>
                  </a:lnTo>
                  <a:lnTo>
                    <a:pt x="153390" y="493839"/>
                  </a:lnTo>
                  <a:lnTo>
                    <a:pt x="140182" y="502246"/>
                  </a:lnTo>
                  <a:lnTo>
                    <a:pt x="137909" y="504469"/>
                  </a:lnTo>
                  <a:lnTo>
                    <a:pt x="134874" y="506476"/>
                  </a:lnTo>
                  <a:lnTo>
                    <a:pt x="128943" y="514781"/>
                  </a:lnTo>
                  <a:lnTo>
                    <a:pt x="128333" y="518299"/>
                  </a:lnTo>
                  <a:lnTo>
                    <a:pt x="128308" y="518515"/>
                  </a:lnTo>
                  <a:lnTo>
                    <a:pt x="127215" y="524840"/>
                  </a:lnTo>
                  <a:lnTo>
                    <a:pt x="127469" y="527888"/>
                  </a:lnTo>
                  <a:lnTo>
                    <a:pt x="127508" y="528320"/>
                  </a:lnTo>
                  <a:lnTo>
                    <a:pt x="138899" y="666242"/>
                  </a:lnTo>
                  <a:lnTo>
                    <a:pt x="143154" y="679602"/>
                  </a:lnTo>
                  <a:lnTo>
                    <a:pt x="152273" y="688682"/>
                  </a:lnTo>
                  <a:lnTo>
                    <a:pt x="164566" y="692188"/>
                  </a:lnTo>
                  <a:lnTo>
                    <a:pt x="178295" y="688848"/>
                  </a:lnTo>
                  <a:lnTo>
                    <a:pt x="221894" y="666242"/>
                  </a:lnTo>
                  <a:lnTo>
                    <a:pt x="1095209" y="213487"/>
                  </a:lnTo>
                  <a:lnTo>
                    <a:pt x="1159141" y="181343"/>
                  </a:lnTo>
                  <a:lnTo>
                    <a:pt x="1191006" y="164947"/>
                  </a:lnTo>
                  <a:lnTo>
                    <a:pt x="1222235" y="147637"/>
                  </a:lnTo>
                  <a:lnTo>
                    <a:pt x="1222794" y="147307"/>
                  </a:lnTo>
                  <a:lnTo>
                    <a:pt x="1223391" y="147040"/>
                  </a:lnTo>
                  <a:lnTo>
                    <a:pt x="1223962" y="146735"/>
                  </a:lnTo>
                  <a:lnTo>
                    <a:pt x="1231493" y="140131"/>
                  </a:lnTo>
                  <a:lnTo>
                    <a:pt x="1232852" y="137337"/>
                  </a:lnTo>
                  <a:lnTo>
                    <a:pt x="1236052" y="130695"/>
                  </a:lnTo>
                  <a:lnTo>
                    <a:pt x="1236916" y="120319"/>
                  </a:lnTo>
                  <a:close/>
                </a:path>
                <a:path w="1437004" h="1264920">
                  <a:moveTo>
                    <a:pt x="1395069" y="623963"/>
                  </a:moveTo>
                  <a:lnTo>
                    <a:pt x="1391450" y="605180"/>
                  </a:lnTo>
                  <a:lnTo>
                    <a:pt x="1376946" y="592861"/>
                  </a:lnTo>
                  <a:lnTo>
                    <a:pt x="1356487" y="595515"/>
                  </a:lnTo>
                  <a:lnTo>
                    <a:pt x="1311033" y="622388"/>
                  </a:lnTo>
                  <a:lnTo>
                    <a:pt x="1265440" y="649046"/>
                  </a:lnTo>
                  <a:lnTo>
                    <a:pt x="1219733" y="675462"/>
                  </a:lnTo>
                  <a:lnTo>
                    <a:pt x="1173886" y="701675"/>
                  </a:lnTo>
                  <a:lnTo>
                    <a:pt x="1127912" y="727646"/>
                  </a:lnTo>
                  <a:lnTo>
                    <a:pt x="1081811" y="753402"/>
                  </a:lnTo>
                  <a:lnTo>
                    <a:pt x="1035596" y="778929"/>
                  </a:lnTo>
                  <a:lnTo>
                    <a:pt x="989241" y="804214"/>
                  </a:lnTo>
                  <a:lnTo>
                    <a:pt x="942759" y="829284"/>
                  </a:lnTo>
                  <a:lnTo>
                    <a:pt x="896162" y="854125"/>
                  </a:lnTo>
                  <a:lnTo>
                    <a:pt x="853249" y="876731"/>
                  </a:lnTo>
                  <a:lnTo>
                    <a:pt x="810234" y="899160"/>
                  </a:lnTo>
                  <a:lnTo>
                    <a:pt x="767118" y="921385"/>
                  </a:lnTo>
                  <a:lnTo>
                    <a:pt x="723900" y="943419"/>
                  </a:lnTo>
                  <a:lnTo>
                    <a:pt x="680593" y="965263"/>
                  </a:lnTo>
                  <a:lnTo>
                    <a:pt x="637184" y="986917"/>
                  </a:lnTo>
                  <a:lnTo>
                    <a:pt x="593674" y="1008380"/>
                  </a:lnTo>
                  <a:lnTo>
                    <a:pt x="550075" y="1029639"/>
                  </a:lnTo>
                  <a:lnTo>
                    <a:pt x="506387" y="1050709"/>
                  </a:lnTo>
                  <a:lnTo>
                    <a:pt x="462597" y="1071575"/>
                  </a:lnTo>
                  <a:lnTo>
                    <a:pt x="418719" y="1092263"/>
                  </a:lnTo>
                  <a:lnTo>
                    <a:pt x="373164" y="1113485"/>
                  </a:lnTo>
                  <a:lnTo>
                    <a:pt x="327507" y="1134491"/>
                  </a:lnTo>
                  <a:lnTo>
                    <a:pt x="281749" y="1155293"/>
                  </a:lnTo>
                  <a:lnTo>
                    <a:pt x="235902" y="1175893"/>
                  </a:lnTo>
                  <a:lnTo>
                    <a:pt x="189966" y="1196289"/>
                  </a:lnTo>
                  <a:lnTo>
                    <a:pt x="143941" y="1216469"/>
                  </a:lnTo>
                  <a:lnTo>
                    <a:pt x="136080" y="1222883"/>
                  </a:lnTo>
                  <a:lnTo>
                    <a:pt x="131914" y="1232306"/>
                  </a:lnTo>
                  <a:lnTo>
                    <a:pt x="131419" y="1242771"/>
                  </a:lnTo>
                  <a:lnTo>
                    <a:pt x="134543" y="1252283"/>
                  </a:lnTo>
                  <a:lnTo>
                    <a:pt x="141605" y="1260195"/>
                  </a:lnTo>
                  <a:lnTo>
                    <a:pt x="150495" y="1264119"/>
                  </a:lnTo>
                  <a:lnTo>
                    <a:pt x="160362" y="1264475"/>
                  </a:lnTo>
                  <a:lnTo>
                    <a:pt x="170357" y="1261668"/>
                  </a:lnTo>
                  <a:lnTo>
                    <a:pt x="219138" y="1240269"/>
                  </a:lnTo>
                  <a:lnTo>
                    <a:pt x="267830" y="1218641"/>
                  </a:lnTo>
                  <a:lnTo>
                    <a:pt x="316407" y="1196771"/>
                  </a:lnTo>
                  <a:lnTo>
                    <a:pt x="364883" y="1174673"/>
                  </a:lnTo>
                  <a:lnTo>
                    <a:pt x="413245" y="1152334"/>
                  </a:lnTo>
                  <a:lnTo>
                    <a:pt x="461505" y="1129779"/>
                  </a:lnTo>
                  <a:lnTo>
                    <a:pt x="509651" y="1106970"/>
                  </a:lnTo>
                  <a:lnTo>
                    <a:pt x="557695" y="1083945"/>
                  </a:lnTo>
                  <a:lnTo>
                    <a:pt x="605612" y="1060678"/>
                  </a:lnTo>
                  <a:lnTo>
                    <a:pt x="653427" y="1037170"/>
                  </a:lnTo>
                  <a:lnTo>
                    <a:pt x="701078" y="1013460"/>
                  </a:lnTo>
                  <a:lnTo>
                    <a:pt x="748614" y="989507"/>
                  </a:lnTo>
                  <a:lnTo>
                    <a:pt x="796036" y="965327"/>
                  </a:lnTo>
                  <a:lnTo>
                    <a:pt x="843330" y="940904"/>
                  </a:lnTo>
                  <a:lnTo>
                    <a:pt x="890511" y="916266"/>
                  </a:lnTo>
                  <a:lnTo>
                    <a:pt x="937564" y="891387"/>
                  </a:lnTo>
                  <a:lnTo>
                    <a:pt x="984491" y="866267"/>
                  </a:lnTo>
                  <a:lnTo>
                    <a:pt x="1031303" y="840930"/>
                  </a:lnTo>
                  <a:lnTo>
                    <a:pt x="1077976" y="815352"/>
                  </a:lnTo>
                  <a:lnTo>
                    <a:pt x="1124534" y="789546"/>
                  </a:lnTo>
                  <a:lnTo>
                    <a:pt x="1167879" y="765238"/>
                  </a:lnTo>
                  <a:lnTo>
                    <a:pt x="1211122" y="740740"/>
                  </a:lnTo>
                  <a:lnTo>
                    <a:pt x="1254239" y="716026"/>
                  </a:lnTo>
                  <a:lnTo>
                    <a:pt x="1297254" y="691121"/>
                  </a:lnTo>
                  <a:lnTo>
                    <a:pt x="1340142" y="666013"/>
                  </a:lnTo>
                  <a:lnTo>
                    <a:pt x="1382915" y="640715"/>
                  </a:lnTo>
                  <a:lnTo>
                    <a:pt x="1395069" y="623963"/>
                  </a:lnTo>
                  <a:close/>
                </a:path>
                <a:path w="1437004" h="1264920">
                  <a:moveTo>
                    <a:pt x="1436801" y="375831"/>
                  </a:moveTo>
                  <a:lnTo>
                    <a:pt x="1433334" y="357428"/>
                  </a:lnTo>
                  <a:lnTo>
                    <a:pt x="1418615" y="344754"/>
                  </a:lnTo>
                  <a:lnTo>
                    <a:pt x="1397609" y="346290"/>
                  </a:lnTo>
                  <a:lnTo>
                    <a:pt x="1129334" y="482231"/>
                  </a:lnTo>
                  <a:lnTo>
                    <a:pt x="860412" y="616902"/>
                  </a:lnTo>
                  <a:lnTo>
                    <a:pt x="590550" y="750430"/>
                  </a:lnTo>
                  <a:lnTo>
                    <a:pt x="320052" y="882650"/>
                  </a:lnTo>
                  <a:lnTo>
                    <a:pt x="56527" y="1009942"/>
                  </a:lnTo>
                  <a:lnTo>
                    <a:pt x="12547" y="1031036"/>
                  </a:lnTo>
                  <a:lnTo>
                    <a:pt x="4749" y="1037602"/>
                  </a:lnTo>
                  <a:lnTo>
                    <a:pt x="558" y="1046937"/>
                  </a:lnTo>
                  <a:lnTo>
                    <a:pt x="0" y="1057275"/>
                  </a:lnTo>
                  <a:lnTo>
                    <a:pt x="3162" y="1066863"/>
                  </a:lnTo>
                  <a:lnTo>
                    <a:pt x="10172" y="1074686"/>
                  </a:lnTo>
                  <a:lnTo>
                    <a:pt x="19126" y="1078738"/>
                  </a:lnTo>
                  <a:lnTo>
                    <a:pt x="29044" y="1079195"/>
                  </a:lnTo>
                  <a:lnTo>
                    <a:pt x="38976" y="1076236"/>
                  </a:lnTo>
                  <a:lnTo>
                    <a:pt x="310337" y="945400"/>
                  </a:lnTo>
                  <a:lnTo>
                    <a:pt x="581088" y="813269"/>
                  </a:lnTo>
                  <a:lnTo>
                    <a:pt x="850912" y="679970"/>
                  </a:lnTo>
                  <a:lnTo>
                    <a:pt x="1120089" y="545401"/>
                  </a:lnTo>
                  <a:lnTo>
                    <a:pt x="1380667" y="413575"/>
                  </a:lnTo>
                  <a:lnTo>
                    <a:pt x="1424038" y="391490"/>
                  </a:lnTo>
                  <a:lnTo>
                    <a:pt x="1436801" y="375831"/>
                  </a:lnTo>
                  <a:close/>
                </a:path>
              </a:pathLst>
            </a:custGeom>
            <a:solidFill>
              <a:srgbClr val="DADADA"/>
            </a:solidFill>
          </p:spPr>
          <p:txBody>
            <a:bodyPr wrap="square" lIns="0" tIns="0" rIns="0" bIns="0" rtlCol="0"/>
            <a:lstStyle/>
            <a:p>
              <a:endParaRPr dirty="0"/>
            </a:p>
          </p:txBody>
        </p:sp>
      </p:grpSp>
      <p:pic>
        <p:nvPicPr>
          <p:cNvPr id="33" name="object 16">
            <a:extLst>
              <a:ext uri="{FF2B5EF4-FFF2-40B4-BE49-F238E27FC236}">
                <a16:creationId xmlns:a16="http://schemas.microsoft.com/office/drawing/2014/main" id="{174D7FD0-6AE7-A28F-0C84-6D986C06CA59}"/>
              </a:ext>
            </a:extLst>
          </p:cNvPr>
          <p:cNvPicPr/>
          <p:nvPr/>
        </p:nvPicPr>
        <p:blipFill>
          <a:blip r:embed="rId7" cstate="print"/>
          <a:stretch>
            <a:fillRect/>
          </a:stretch>
        </p:blipFill>
        <p:spPr>
          <a:xfrm>
            <a:off x="2522638" y="2277268"/>
            <a:ext cx="17415904" cy="9023831"/>
          </a:xfrm>
          <a:prstGeom prst="rect">
            <a:avLst/>
          </a:prstGeom>
        </p:spPr>
      </p:pic>
      <p:sp>
        <p:nvSpPr>
          <p:cNvPr id="26" name="object 13">
            <a:extLst>
              <a:ext uri="{FF2B5EF4-FFF2-40B4-BE49-F238E27FC236}">
                <a16:creationId xmlns:a16="http://schemas.microsoft.com/office/drawing/2014/main" id="{6D87F160-900F-D310-1BFF-72FCBDC9F734}"/>
              </a:ext>
            </a:extLst>
          </p:cNvPr>
          <p:cNvSpPr txBox="1"/>
          <p:nvPr/>
        </p:nvSpPr>
        <p:spPr>
          <a:xfrm>
            <a:off x="11230590" y="3687938"/>
            <a:ext cx="8889567" cy="4025717"/>
          </a:xfrm>
          <a:prstGeom prst="rect">
            <a:avLst/>
          </a:prstGeom>
        </p:spPr>
        <p:txBody>
          <a:bodyPr vert="horz" wrap="square" lIns="0" tIns="16510" rIns="0" bIns="0" rtlCol="0">
            <a:spAutoFit/>
          </a:bodyPr>
          <a:lstStyle/>
          <a:p>
            <a:pPr marL="12700">
              <a:lnSpc>
                <a:spcPts val="10600"/>
              </a:lnSpc>
            </a:pPr>
            <a:endParaRPr lang="fr-FR" sz="8000" b="1" spc="-150" dirty="0">
              <a:latin typeface="Calibri"/>
              <a:cs typeface="Calibri"/>
            </a:endParaRPr>
          </a:p>
          <a:p>
            <a:pPr marL="12700">
              <a:lnSpc>
                <a:spcPts val="10600"/>
              </a:lnSpc>
            </a:pPr>
            <a:r>
              <a:rPr lang="fr-FR" sz="12000" b="1" spc="-150" dirty="0">
                <a:latin typeface="Calibri"/>
                <a:cs typeface="Calibri"/>
              </a:rPr>
              <a:t>  CAREER</a:t>
            </a:r>
            <a:endParaRPr lang="fr-FR" sz="8000" b="1" spc="-150" dirty="0">
              <a:latin typeface="Calibri"/>
              <a:cs typeface="Calibri"/>
            </a:endParaRPr>
          </a:p>
          <a:p>
            <a:pPr marL="12700">
              <a:lnSpc>
                <a:spcPts val="10600"/>
              </a:lnSpc>
            </a:pPr>
            <a:r>
              <a:rPr lang="fr-FR" sz="8000" b="1" spc="-150" dirty="0">
                <a:latin typeface="Calibri"/>
                <a:cs typeface="Calibri"/>
              </a:rPr>
              <a:t> in CYBERSECURITY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p:txBody>
      </p:sp>
      <p:sp>
        <p:nvSpPr>
          <p:cNvPr id="13" name="object 2">
            <a:extLst>
              <a:ext uri="{FF2B5EF4-FFF2-40B4-BE49-F238E27FC236}">
                <a16:creationId xmlns:a16="http://schemas.microsoft.com/office/drawing/2014/main" id="{84BE4B85-A57E-C0FC-3B8E-1AB49223648C}"/>
              </a:ext>
            </a:extLst>
          </p:cNvPr>
          <p:cNvSpPr txBox="1"/>
          <p:nvPr/>
        </p:nvSpPr>
        <p:spPr>
          <a:xfrm>
            <a:off x="6520042" y="5234385"/>
            <a:ext cx="7167294" cy="1995418"/>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CYBERSECURITY ARCHITECT</a:t>
            </a:r>
            <a:endParaRPr lang="fr-FR" sz="6600" b="1" spc="-150" dirty="0">
              <a:latin typeface="Calibri"/>
              <a:cs typeface="Calibri"/>
            </a:endParaRPr>
          </a:p>
        </p:txBody>
      </p:sp>
      <p:sp>
        <p:nvSpPr>
          <p:cNvPr id="15" name="object 10">
            <a:extLst>
              <a:ext uri="{FF2B5EF4-FFF2-40B4-BE49-F238E27FC236}">
                <a16:creationId xmlns:a16="http://schemas.microsoft.com/office/drawing/2014/main" id="{9D8BA96B-C6A1-484E-FDBC-2B6B04621F9B}"/>
              </a:ext>
            </a:extLst>
          </p:cNvPr>
          <p:cNvSpPr txBox="1"/>
          <p:nvPr/>
        </p:nvSpPr>
        <p:spPr>
          <a:xfrm>
            <a:off x="15213258" y="4066036"/>
            <a:ext cx="3254375" cy="273934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CYBERSECURITYCONSULTANT </a:t>
            </a:r>
          </a:p>
          <a:p>
            <a:pPr marL="313690" marR="306070" indent="-635" algn="ctr">
              <a:lnSpc>
                <a:spcPts val="3260"/>
              </a:lnSpc>
              <a:spcBef>
                <a:spcPts val="790"/>
              </a:spcBef>
            </a:pPr>
            <a:r>
              <a:rPr lang="fr-FR" sz="3300" b="1" spc="-150" dirty="0">
                <a:solidFill>
                  <a:schemeClr val="accent6"/>
                </a:solidFill>
                <a:latin typeface="Calibri"/>
                <a:cs typeface="Calibri"/>
              </a:rPr>
              <a:t>INCIDENT RESPONSE ANALYST</a:t>
            </a:r>
          </a:p>
          <a:p>
            <a:pPr algn="ctr">
              <a:lnSpc>
                <a:spcPts val="3215"/>
              </a:lnSpc>
            </a:pPr>
            <a:endParaRPr lang="fr-FR" sz="3300" b="1" spc="-150" dirty="0">
              <a:solidFill>
                <a:schemeClr val="tx1"/>
              </a:solidFill>
              <a:latin typeface="Calibri"/>
              <a:cs typeface="Calibri"/>
            </a:endParaRPr>
          </a:p>
        </p:txBody>
      </p:sp>
      <p:sp>
        <p:nvSpPr>
          <p:cNvPr id="62" name="object 5">
            <a:extLst>
              <a:ext uri="{FF2B5EF4-FFF2-40B4-BE49-F238E27FC236}">
                <a16:creationId xmlns:a16="http://schemas.microsoft.com/office/drawing/2014/main" id="{D31424D1-6A8A-40C2-8B55-4F6A0D6607FC}"/>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2" name="object 37">
            <a:extLst>
              <a:ext uri="{FF2B5EF4-FFF2-40B4-BE49-F238E27FC236}">
                <a16:creationId xmlns:a16="http://schemas.microsoft.com/office/drawing/2014/main" id="{868666AA-9F85-D8ED-A984-162AFC84DA94}"/>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41BB6DA3-7216-36B1-876F-512B5384AAB2}"/>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207234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4" y="5238553"/>
            <a:ext cx="6126359" cy="1987082"/>
          </a:xfrm>
          <a:prstGeom prst="rect">
            <a:avLst/>
          </a:prstGeom>
        </p:spPr>
        <p:txBody>
          <a:bodyPr vert="horz" wrap="square" lIns="0" tIns="88265" rIns="0" bIns="0" rtlCol="0">
            <a:spAutoFit/>
          </a:bodyPr>
          <a:lstStyle/>
          <a:p>
            <a:pPr marL="12700" marR="5080" indent="665480" algn="ctr">
              <a:lnSpc>
                <a:spcPts val="7420"/>
              </a:lnSpc>
              <a:spcBef>
                <a:spcPts val="695"/>
              </a:spcBef>
            </a:pPr>
            <a:r>
              <a:rPr lang="fr-FR" sz="6600" b="1" spc="-150" dirty="0">
                <a:solidFill>
                  <a:schemeClr val="tx1"/>
                </a:solidFill>
                <a:latin typeface="Calibri"/>
                <a:cs typeface="Calibri"/>
              </a:rPr>
              <a:t>CYBERSECURITY  CRISIS MANAGER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368831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accent6"/>
                </a:solidFill>
                <a:latin typeface="Calibri"/>
                <a:cs typeface="Calibri"/>
              </a:rPr>
              <a:t>CYBERSECURITY ARCHITECT</a:t>
            </a: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accent6">
                    <a:lumMod val="75000"/>
                  </a:schemeClr>
                </a:solidFill>
                <a:latin typeface="Calibri"/>
                <a:cs typeface="Calibri"/>
              </a:rPr>
              <a:t>CYBERSECURITY ARCHITECT</a:t>
            </a:r>
          </a:p>
        </p:txBody>
      </p:sp>
      <p:sp>
        <p:nvSpPr>
          <p:cNvPr id="70" name="object 5">
            <a:extLst>
              <a:ext uri="{FF2B5EF4-FFF2-40B4-BE49-F238E27FC236}">
                <a16:creationId xmlns:a16="http://schemas.microsoft.com/office/drawing/2014/main" id="{13638DDB-4376-4B7C-A51C-FA40D6C8DAA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E3BE2329-A009-B631-C581-CC10A3C863F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16DF0EE0-452C-9990-8645-9D7C3072694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1104790"/>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CRYPTOLOGIST</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accent6"/>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7B8C869F-9C69-6290-4C26-40F97ECD401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89409518-1E2D-AD20-1CD3-5466239D62A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260101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3136115"/>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SECURITY SYSTEMS ADMINISTRATOR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170868"/>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accent6"/>
                </a:solidFill>
                <a:latin typeface="Calibri"/>
                <a:cs typeface="Calibri"/>
              </a:rPr>
              <a:t>CRYPTOLOGIST</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55DD217D-92F0-A9D1-11CF-BDB5FB697562}"/>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7BFBAD12-0486-18E0-4D14-B0B90BF45045}"/>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309164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2120452"/>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CYBERSECURITY TRAINER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4594335"/>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accent6"/>
                </a:solidFill>
                <a:latin typeface="Calibri"/>
                <a:cs typeface="Calibri"/>
              </a:rPr>
              <a:t>SECURITY SYSTEMS ADMNISTRATOR</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82008D38-6FA0-34FC-FCB6-021DD2D60F30}"/>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03F8E0EC-DB42-2D4B-F1F2-DEB22A6371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198178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5180264"/>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INFORMATION SYSTEMS SECURITY MANAGER</a:t>
            </a:r>
          </a:p>
          <a:p>
            <a:pPr marL="12700" algn="ctr">
              <a:lnSpc>
                <a:spcPct val="100000"/>
              </a:lnSpc>
              <a:spcBef>
                <a:spcPts val="95"/>
              </a:spcBef>
            </a:pPr>
            <a:r>
              <a:rPr lang="fr-FR" sz="6600" b="1" spc="-150" dirty="0">
                <a:solidFill>
                  <a:srgbClr val="231F20"/>
                </a:solidFill>
                <a:latin typeface="Calibri"/>
                <a:cs typeface="Calibri"/>
              </a:rPr>
              <a:t>(ISSM)</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17169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tx1"/>
                </a:solidFill>
                <a:latin typeface="Calibri"/>
                <a:cs typeface="Calibri"/>
              </a:rPr>
              <a:t>SECURITY SYSTEM ADMNISTRATOR</a:t>
            </a:r>
          </a:p>
          <a:p>
            <a:pPr marL="88265" marR="80645" indent="-635" algn="ctr">
              <a:lnSpc>
                <a:spcPts val="3260"/>
              </a:lnSpc>
              <a:spcBef>
                <a:spcPts val="1210"/>
              </a:spcBef>
            </a:pPr>
            <a:r>
              <a:rPr lang="fr-FR" sz="3300" b="1" spc="-150" dirty="0">
                <a:solidFill>
                  <a:schemeClr val="tx1"/>
                </a:solidFill>
                <a:latin typeface="Calibri"/>
                <a:cs typeface="Calibri"/>
              </a:rPr>
              <a:t>CYBERSECURITY TRAINER</a:t>
            </a:r>
          </a:p>
          <a:p>
            <a:pPr marL="88265" marR="80645" indent="-635" algn="ctr">
              <a:lnSpc>
                <a:spcPts val="3260"/>
              </a:lnSpc>
              <a:spcBef>
                <a:spcPts val="1210"/>
              </a:spcBef>
            </a:pPr>
            <a:r>
              <a:rPr lang="fr-FR" sz="3300" b="1" spc="-150" dirty="0">
                <a:solidFill>
                  <a:schemeClr val="accent6"/>
                </a:solidFill>
                <a:latin typeface="Calibri"/>
                <a:cs typeface="Calibri"/>
              </a:rPr>
              <a:t>ISSM</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076C97CB-E72B-4DA0-4921-A5D00464986B}"/>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FA9C9A76-B413-D989-9537-41C3DD7BD8D3}"/>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25162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17169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tx1"/>
                </a:solidFill>
                <a:latin typeface="Calibri"/>
                <a:cs typeface="Calibri"/>
              </a:rPr>
              <a:t>SECURITY SYSTEM ADMNISTRATOR</a:t>
            </a:r>
          </a:p>
          <a:p>
            <a:pPr marL="88265" marR="80645" indent="-635" algn="ctr">
              <a:lnSpc>
                <a:spcPts val="3260"/>
              </a:lnSpc>
              <a:spcBef>
                <a:spcPts val="1210"/>
              </a:spcBef>
            </a:pPr>
            <a:r>
              <a:rPr lang="fr-FR" sz="3300" b="1" spc="-150" dirty="0">
                <a:solidFill>
                  <a:schemeClr val="tx1"/>
                </a:solidFill>
                <a:latin typeface="Calibri"/>
                <a:cs typeface="Calibri"/>
              </a:rPr>
              <a:t>CYBERSECURITY TRAINER</a:t>
            </a:r>
          </a:p>
          <a:p>
            <a:pPr marL="88265" marR="80645" indent="-635" algn="ctr">
              <a:lnSpc>
                <a:spcPts val="3260"/>
              </a:lnSpc>
              <a:spcBef>
                <a:spcPts val="1210"/>
              </a:spcBef>
            </a:pPr>
            <a:r>
              <a:rPr lang="fr-FR" sz="3300" b="1" spc="-150" dirty="0">
                <a:solidFill>
                  <a:schemeClr val="accent6"/>
                </a:solidFill>
                <a:latin typeface="Calibri"/>
                <a:cs typeface="Calibri"/>
              </a:rPr>
              <a:t>ISSM</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2" name="object 37">
            <a:extLst>
              <a:ext uri="{FF2B5EF4-FFF2-40B4-BE49-F238E27FC236}">
                <a16:creationId xmlns:a16="http://schemas.microsoft.com/office/drawing/2014/main" id="{2492B864-0B51-92E2-BC5E-C00B8B36C74F}"/>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227516AA-28B9-45AC-2D5C-2DDBB63F6266}"/>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545097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4175592" y="6739292"/>
            <a:ext cx="11750675"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a:p>
        </p:txBody>
      </p:sp>
      <p:sp>
        <p:nvSpPr>
          <p:cNvPr id="13" name="object 13"/>
          <p:cNvSpPr txBox="1"/>
          <p:nvPr/>
        </p:nvSpPr>
        <p:spPr>
          <a:xfrm>
            <a:off x="4609931" y="7301003"/>
            <a:ext cx="10881995" cy="1290097"/>
          </a:xfrm>
          <a:prstGeom prst="rect">
            <a:avLst/>
          </a:prstGeom>
        </p:spPr>
        <p:txBody>
          <a:bodyPr vert="horz" wrap="square" lIns="0" tIns="15240" rIns="0" bIns="0" rtlCol="0">
            <a:spAutoFit/>
          </a:bodyPr>
          <a:lstStyle/>
          <a:p>
            <a:pPr algn="ctr">
              <a:lnSpc>
                <a:spcPct val="100000"/>
              </a:lnSpc>
              <a:spcBef>
                <a:spcPts val="120"/>
              </a:spcBef>
            </a:pPr>
            <a:r>
              <a:rPr lang="en-US" sz="4100" b="1" spc="-150" dirty="0">
                <a:latin typeface="Calibri"/>
                <a:cs typeface="Calibri"/>
              </a:rPr>
              <a:t>CYBERSECURITY JOBS ARE VARIED AND MEANINGFUL </a:t>
            </a:r>
          </a:p>
          <a:p>
            <a:pPr algn="ctr">
              <a:lnSpc>
                <a:spcPct val="100000"/>
              </a:lnSpc>
              <a:spcBef>
                <a:spcPts val="120"/>
              </a:spcBef>
            </a:pPr>
            <a:endParaRPr lang="fr-FR" sz="4100" b="1" spc="-150" dirty="0">
              <a:latin typeface="Calibri"/>
              <a:cs typeface="Calibri"/>
            </a:endParaRPr>
          </a:p>
        </p:txBody>
      </p:sp>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2502139"/>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3279258"/>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2032058"/>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974581"/>
            <a:ext cx="61866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TO REMEMBER</a:t>
            </a:r>
            <a:r>
              <a:rPr lang="fr-FR" sz="7400" b="1" spc="-150" dirty="0">
                <a:solidFill>
                  <a:srgbClr val="231F20"/>
                </a:solidFill>
                <a:latin typeface="Calibri"/>
                <a:cs typeface="Calibri"/>
              </a:rPr>
              <a:t>:</a:t>
            </a:r>
            <a:endParaRPr lang="fr-FR" sz="7400" b="1" spc="-15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69"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sz="4500" spc="-1080" dirty="0">
                <a:solidFill>
                  <a:srgbClr val="1D1D1B"/>
                </a:solidFill>
                <a:latin typeface="Calibri"/>
                <a:cs typeface="Calibri"/>
              </a:rPr>
              <a:t>CB</a:t>
            </a:r>
            <a:endParaRPr sz="450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a:p>
          </p:txBody>
        </p:sp>
      </p:grpSp>
      <p:sp>
        <p:nvSpPr>
          <p:cNvPr id="19" name="object 3">
            <a:extLst>
              <a:ext uri="{FF2B5EF4-FFF2-40B4-BE49-F238E27FC236}">
                <a16:creationId xmlns:a16="http://schemas.microsoft.com/office/drawing/2014/main" id="{DF3C55DB-8DFD-BCA4-B944-BF4CF2DC3E3D}"/>
              </a:ext>
            </a:extLst>
          </p:cNvPr>
          <p:cNvSpPr txBox="1">
            <a:spLocks noGrp="1"/>
          </p:cNvSpPr>
          <p:nvPr>
            <p:ph type="title"/>
          </p:nvPr>
        </p:nvSpPr>
        <p:spPr>
          <a:xfrm>
            <a:off x="10732525" y="3736537"/>
            <a:ext cx="9131299" cy="2786917"/>
          </a:xfrm>
          <a:prstGeom prst="rect">
            <a:avLst/>
          </a:prstGeom>
        </p:spPr>
        <p:txBody>
          <a:bodyPr vert="horz" wrap="square" lIns="0" tIns="15240" rIns="0" bIns="0" rtlCol="0">
            <a:spAutoFit/>
          </a:bodyPr>
          <a:lstStyle/>
          <a:p>
            <a:pPr marL="12700">
              <a:lnSpc>
                <a:spcPts val="10600"/>
              </a:lnSpc>
            </a:pPr>
            <a:r>
              <a:rPr lang="fr-FR" sz="8000" b="1" spc="-150" dirty="0">
                <a:solidFill>
                  <a:srgbClr val="000000"/>
                </a:solidFill>
              </a:rPr>
              <a:t>BEWARE OF</a:t>
            </a:r>
            <a:br>
              <a:rPr lang="fr-FR" sz="6650" b="1" spc="-150" dirty="0"/>
            </a:br>
            <a:r>
              <a:rPr lang="fr-FR" sz="11600" b="1" spc="-150" dirty="0">
                <a:solidFill>
                  <a:srgbClr val="000000"/>
                </a:solidFill>
              </a:rPr>
              <a:t>APPAREANCES</a:t>
            </a:r>
            <a:endParaRPr lang="fr-FR" sz="11600" b="1" spc="-1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a:p>
          </p:txBody>
        </p:sp>
      </p:grpSp>
      <p:sp>
        <p:nvSpPr>
          <p:cNvPr id="5" name="object 5"/>
          <p:cNvSpPr txBox="1"/>
          <p:nvPr/>
        </p:nvSpPr>
        <p:spPr>
          <a:xfrm>
            <a:off x="11122292" y="3408801"/>
            <a:ext cx="4131474"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1</a:t>
            </a:r>
            <a:endParaRPr lang="fr-FR" sz="6550" b="1" spc="-15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a:p>
          </p:txBody>
        </p:sp>
      </p:grpSp>
      <p:sp>
        <p:nvSpPr>
          <p:cNvPr id="16" name="object 6">
            <a:extLst>
              <a:ext uri="{FF2B5EF4-FFF2-40B4-BE49-F238E27FC236}">
                <a16:creationId xmlns:a16="http://schemas.microsoft.com/office/drawing/2014/main" id="{C86DF9E4-96E2-26CA-50D2-C4B722237E7B}"/>
              </a:ext>
            </a:extLst>
          </p:cNvPr>
          <p:cNvSpPr txBox="1"/>
          <p:nvPr/>
        </p:nvSpPr>
        <p:spPr>
          <a:xfrm>
            <a:off x="9594850" y="2918598"/>
            <a:ext cx="10227474" cy="5963043"/>
          </a:xfrm>
          <a:prstGeom prst="rect">
            <a:avLst/>
          </a:prstGeom>
        </p:spPr>
        <p:txBody>
          <a:bodyPr vert="horz" wrap="square" lIns="0" tIns="274955" rIns="0" bIns="0" rtlCol="0">
            <a:spAutoFit/>
          </a:bodyPr>
          <a:lstStyle/>
          <a:p>
            <a:pPr marL="12700" marR="5080">
              <a:lnSpc>
                <a:spcPts val="10510"/>
              </a:lnSpc>
              <a:spcBef>
                <a:spcPts val="2165"/>
              </a:spcBef>
            </a:pPr>
            <a:endParaRPr lang="fr-FR" sz="10450" b="1" spc="-150" dirty="0">
              <a:solidFill>
                <a:srgbClr val="1D1D1B"/>
              </a:solidFill>
              <a:latin typeface="Calibri"/>
              <a:cs typeface="Calibri"/>
            </a:endParaRPr>
          </a:p>
          <a:p>
            <a:pPr marL="12700" marR="5080">
              <a:lnSpc>
                <a:spcPts val="10510"/>
              </a:lnSpc>
              <a:spcBef>
                <a:spcPts val="2165"/>
              </a:spcBef>
            </a:pPr>
            <a:r>
              <a:rPr lang="fr-FR" sz="10450" b="1" spc="-150" dirty="0">
                <a:solidFill>
                  <a:srgbClr val="1D1D1B"/>
                </a:solidFill>
                <a:latin typeface="Calibri"/>
                <a:cs typeface="Calibri"/>
              </a:rPr>
              <a:t>AVOID FAKE TECHNICAL SUPPORT SCAMS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3" name="object 3"/>
          <p:cNvGrpSpPr/>
          <p:nvPr/>
        </p:nvGrpSpPr>
        <p:grpSpPr>
          <a:xfrm>
            <a:off x="858612" y="2392346"/>
            <a:ext cx="4309110" cy="6523990"/>
            <a:chOff x="858612" y="2392346"/>
            <a:chExt cx="4309110" cy="6523990"/>
          </a:xfrm>
        </p:grpSpPr>
        <p:sp>
          <p:nvSpPr>
            <p:cNvPr id="4" name="object 4"/>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858612" y="2392346"/>
              <a:ext cx="4121265" cy="6309091"/>
            </a:xfrm>
            <a:prstGeom prst="rect">
              <a:avLst/>
            </a:prstGeom>
          </p:spPr>
        </p:pic>
      </p:grpSp>
      <p:sp>
        <p:nvSpPr>
          <p:cNvPr id="6" name="object 6"/>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8" name="object 8"/>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9" name="object 9"/>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10" name="object 10">
            <a:hlinkClick r:id="rId3"/>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5" name="object 7">
            <a:extLst>
              <a:ext uri="{FF2B5EF4-FFF2-40B4-BE49-F238E27FC236}">
                <a16:creationId xmlns:a16="http://schemas.microsoft.com/office/drawing/2014/main" id="{3A792308-3887-E946-5CBE-D13E218BACE0}"/>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13" name="Rectangle 12">
            <a:extLst>
              <a:ext uri="{FF2B5EF4-FFF2-40B4-BE49-F238E27FC236}">
                <a16:creationId xmlns:a16="http://schemas.microsoft.com/office/drawing/2014/main" id="{41FBAF03-89B8-7235-8162-83EC9EC5AA2E}"/>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04E202-9CF3-6B39-6F29-C10FB0E505C9}"/>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ACA4785B-2FDE-EA75-6F8D-A1BD231D7247}"/>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312860"/>
          </a:xfrm>
          <a:prstGeom prst="rect">
            <a:avLst/>
          </a:prstGeom>
        </p:spPr>
        <p:txBody>
          <a:bodyPr vert="horz" wrap="square" lIns="0" tIns="114935" rIns="0" bIns="0" rtlCol="0">
            <a:spAutoFit/>
          </a:bodyPr>
          <a:lstStyle/>
          <a:p>
            <a:pPr marL="518159" marR="5080" indent="-506095">
              <a:lnSpc>
                <a:spcPts val="4150"/>
              </a:lnSpc>
              <a:spcBef>
                <a:spcPts val="905"/>
              </a:spcBef>
            </a:pPr>
            <a:r>
              <a:rPr lang="fr-FR" sz="4100" b="1" spc="-150" dirty="0">
                <a:solidFill>
                  <a:srgbClr val="1D1D1B"/>
                </a:solidFill>
                <a:latin typeface="Calibri"/>
                <a:cs typeface="Calibri"/>
              </a:rPr>
              <a:t>FAKE ERROR</a:t>
            </a:r>
          </a:p>
          <a:p>
            <a:pPr marL="518159" marR="5080" indent="-506095">
              <a:lnSpc>
                <a:spcPts val="4150"/>
              </a:lnSpc>
              <a:spcBef>
                <a:spcPts val="905"/>
              </a:spcBef>
            </a:pPr>
            <a:r>
              <a:rPr lang="fr-FR" sz="4100" b="1" spc="-150" dirty="0">
                <a:solidFill>
                  <a:srgbClr val="1D1D1B"/>
                </a:solidFill>
                <a:latin typeface="Calibri"/>
                <a:cs typeface="Calibri"/>
              </a:rPr>
              <a:t>MESSAGE</a:t>
            </a:r>
            <a:endParaRPr lang="fr-FR" sz="4100" b="1" spc="-150" dirty="0">
              <a:latin typeface="Calibri"/>
              <a:cs typeface="Calibri"/>
            </a:endParaRPr>
          </a:p>
        </p:txBody>
      </p:sp>
      <p:sp>
        <p:nvSpPr>
          <p:cNvPr id="4" name="object 4"/>
          <p:cNvSpPr txBox="1"/>
          <p:nvPr/>
        </p:nvSpPr>
        <p:spPr>
          <a:xfrm>
            <a:off x="3366205" y="7277348"/>
            <a:ext cx="3018950" cy="1197444"/>
          </a:xfrm>
          <a:prstGeom prst="rect">
            <a:avLst/>
          </a:prstGeom>
        </p:spPr>
        <p:txBody>
          <a:bodyPr vert="horz" wrap="square" lIns="0" tIns="114935" rIns="0" bIns="0" rtlCol="0">
            <a:spAutoFit/>
          </a:bodyPr>
          <a:lstStyle/>
          <a:p>
            <a:pPr marL="12700" marR="5080" indent="278765" algn="ctr">
              <a:lnSpc>
                <a:spcPts val="4150"/>
              </a:lnSpc>
              <a:spcBef>
                <a:spcPts val="905"/>
              </a:spcBef>
            </a:pPr>
            <a:r>
              <a:rPr lang="fr-FR" sz="4100" b="1" spc="-150" dirty="0">
                <a:solidFill>
                  <a:srgbClr val="1D1D1B"/>
                </a:solidFill>
                <a:latin typeface="Calibri"/>
                <a:cs typeface="Calibri"/>
              </a:rPr>
              <a:t>INCOMING CALL</a:t>
            </a:r>
            <a:endParaRPr lang="fr-FR" sz="4100" b="1" spc="-15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fr-FR" sz="2900" b="1" spc="-150" dirty="0">
                <a:solidFill>
                  <a:srgbClr val="5F2177"/>
                </a:solidFill>
                <a:latin typeface="Calibri"/>
                <a:cs typeface="Calibri"/>
              </a:rPr>
              <a:t>IN THE MEANTIME...</a:t>
            </a:r>
            <a:endParaRPr lang="fr-FR" sz="2900" b="1" spc="-150" dirty="0">
              <a:latin typeface="Calibri"/>
              <a:cs typeface="Calibri"/>
            </a:endParaRPr>
          </a:p>
        </p:txBody>
      </p:sp>
      <p:sp>
        <p:nvSpPr>
          <p:cNvPr id="6" name="object 6"/>
          <p:cNvSpPr txBox="1"/>
          <p:nvPr/>
        </p:nvSpPr>
        <p:spPr>
          <a:xfrm>
            <a:off x="12519477" y="5754092"/>
            <a:ext cx="1871106" cy="75591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COMPUTER</a:t>
            </a:r>
          </a:p>
          <a:p>
            <a:pPr marL="12700" marR="5080">
              <a:lnSpc>
                <a:spcPct val="101299"/>
              </a:lnSpc>
              <a:spcBef>
                <a:spcPts val="70"/>
              </a:spcBef>
            </a:pPr>
            <a:r>
              <a:rPr lang="fr-FR" sz="2400" b="1" spc="-150" dirty="0">
                <a:solidFill>
                  <a:srgbClr val="9B4AB6"/>
                </a:solidFill>
                <a:latin typeface="Calibri"/>
                <a:cs typeface="Calibri"/>
              </a:rPr>
              <a:t>ACCESS</a:t>
            </a:r>
            <a:endParaRPr lang="fr-FR" sz="2400" b="1" spc="-150" dirty="0">
              <a:latin typeface="Calibri"/>
              <a:cs typeface="Calibri"/>
            </a:endParaRPr>
          </a:p>
        </p:txBody>
      </p:sp>
      <p:sp>
        <p:nvSpPr>
          <p:cNvPr id="7" name="object 7"/>
          <p:cNvSpPr txBox="1"/>
          <p:nvPr/>
        </p:nvSpPr>
        <p:spPr>
          <a:xfrm>
            <a:off x="12519477" y="7253013"/>
            <a:ext cx="1963312" cy="112896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PERSONAL INFORMATION</a:t>
            </a:r>
          </a:p>
          <a:p>
            <a:pPr marL="12700" marR="5080">
              <a:lnSpc>
                <a:spcPct val="101299"/>
              </a:lnSpc>
              <a:spcBef>
                <a:spcPts val="70"/>
              </a:spcBef>
            </a:pPr>
            <a:r>
              <a:rPr lang="fr-FR" sz="2400" b="1" spc="-150" dirty="0">
                <a:solidFill>
                  <a:srgbClr val="9B4AB6"/>
                </a:solidFill>
                <a:latin typeface="Calibri"/>
                <a:cs typeface="Calibri"/>
              </a:rPr>
              <a:t>REQUEST</a:t>
            </a:r>
          </a:p>
        </p:txBody>
      </p:sp>
      <p:sp>
        <p:nvSpPr>
          <p:cNvPr id="8" name="object 8"/>
          <p:cNvSpPr txBox="1"/>
          <p:nvPr/>
        </p:nvSpPr>
        <p:spPr>
          <a:xfrm>
            <a:off x="15166135" y="7726688"/>
            <a:ext cx="1334399"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SURNAME</a:t>
            </a:r>
            <a:endParaRPr lang="fr-FR" sz="2400" b="1" spc="-15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fr-FR" sz="2400" b="1" spc="-150" dirty="0">
                <a:solidFill>
                  <a:srgbClr val="1C101F"/>
                </a:solidFill>
                <a:latin typeface="Calibri"/>
                <a:cs typeface="Calibri"/>
              </a:rPr>
              <a:t>LOADING VIRUS</a:t>
            </a:r>
            <a:endParaRPr lang="fr-FR" sz="2400" b="1" spc="-150" dirty="0">
              <a:latin typeface="Calibri"/>
              <a:cs typeface="Calibri"/>
            </a:endParaRPr>
          </a:p>
        </p:txBody>
      </p:sp>
      <p:sp>
        <p:nvSpPr>
          <p:cNvPr id="10" name="object 10"/>
          <p:cNvSpPr txBox="1"/>
          <p:nvPr/>
        </p:nvSpPr>
        <p:spPr>
          <a:xfrm>
            <a:off x="17201810" y="7138155"/>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NAME</a:t>
            </a:r>
            <a:endParaRPr lang="fr-FR" sz="2400" b="1" spc="-150" dirty="0">
              <a:latin typeface="Calibri"/>
              <a:cs typeface="Calibri"/>
            </a:endParaRPr>
          </a:p>
        </p:txBody>
      </p:sp>
      <p:sp>
        <p:nvSpPr>
          <p:cNvPr id="11" name="object 11"/>
          <p:cNvSpPr txBox="1"/>
          <p:nvPr/>
        </p:nvSpPr>
        <p:spPr>
          <a:xfrm>
            <a:off x="12519466" y="8748506"/>
            <a:ext cx="1649792" cy="75591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PAID</a:t>
            </a:r>
          </a:p>
          <a:p>
            <a:pPr marL="12700" marR="5080">
              <a:lnSpc>
                <a:spcPct val="101299"/>
              </a:lnSpc>
              <a:spcBef>
                <a:spcPts val="70"/>
              </a:spcBef>
            </a:pPr>
            <a:r>
              <a:rPr lang="fr-FR" sz="2400" b="1" spc="-150" dirty="0">
                <a:solidFill>
                  <a:srgbClr val="9B4AB6"/>
                </a:solidFill>
                <a:latin typeface="Calibri"/>
                <a:cs typeface="Calibri"/>
              </a:rPr>
              <a:t> SERVICES</a:t>
            </a:r>
            <a:endParaRPr lang="fr-FR" sz="2400" b="1" spc="-15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gn="ctr">
              <a:lnSpc>
                <a:spcPts val="4150"/>
              </a:lnSpc>
              <a:spcBef>
                <a:spcPts val="905"/>
              </a:spcBef>
            </a:pPr>
            <a:r>
              <a:rPr lang="fr-FR" sz="4100" b="1" spc="-150" dirty="0">
                <a:solidFill>
                  <a:srgbClr val="1D1D1B"/>
                </a:solidFill>
                <a:latin typeface="Calibri"/>
                <a:cs typeface="Calibri"/>
              </a:rPr>
              <a:t>CALL NUMBER</a:t>
            </a:r>
            <a:endParaRPr lang="fr-FR" sz="4100" b="1" spc="-15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fr-FR" sz="4300" b="1" spc="-150" dirty="0">
                <a:solidFill>
                  <a:srgbClr val="7D2E9B"/>
                </a:solidFill>
              </a:rPr>
              <a:t>VIRUS</a:t>
            </a:r>
            <a:endParaRPr lang="fr-FR" sz="4300" b="1" spc="-15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fr-FR" sz="1650" b="1" spc="-15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CALL QUICKLY!</a:t>
            </a:r>
          </a:p>
        </p:txBody>
      </p:sp>
      <p:sp>
        <p:nvSpPr>
          <p:cNvPr id="16" name="object 16"/>
          <p:cNvSpPr txBox="1"/>
          <p:nvPr/>
        </p:nvSpPr>
        <p:spPr>
          <a:xfrm>
            <a:off x="5347315" y="3143143"/>
            <a:ext cx="1591945" cy="359073"/>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1 800 751 34</a:t>
            </a:r>
          </a:p>
        </p:txBody>
      </p:sp>
      <p:sp>
        <p:nvSpPr>
          <p:cNvPr id="17" name="object 17"/>
          <p:cNvSpPr txBox="1"/>
          <p:nvPr/>
        </p:nvSpPr>
        <p:spPr>
          <a:xfrm>
            <a:off x="6077235"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latin typeface="Calibri"/>
                <a:cs typeface="Calibri"/>
              </a:rPr>
              <a:t>OR</a:t>
            </a:r>
          </a:p>
        </p:txBody>
      </p:sp>
      <p:sp>
        <p:nvSpPr>
          <p:cNvPr id="18" name="object 18"/>
          <p:cNvSpPr txBox="1"/>
          <p:nvPr/>
        </p:nvSpPr>
        <p:spPr>
          <a:xfrm>
            <a:off x="9060045" y="6512986"/>
            <a:ext cx="2447925" cy="702115"/>
          </a:xfrm>
          <a:prstGeom prst="rect">
            <a:avLst/>
          </a:prstGeom>
        </p:spPr>
        <p:txBody>
          <a:bodyPr vert="horz" wrap="square" lIns="0" tIns="34925" rIns="0" bIns="0" rtlCol="0">
            <a:spAutoFit/>
          </a:bodyPr>
          <a:lstStyle/>
          <a:p>
            <a:pPr marL="12700" marR="5080">
              <a:lnSpc>
                <a:spcPts val="2590"/>
              </a:lnSpc>
              <a:spcBef>
                <a:spcPts val="275"/>
              </a:spcBef>
            </a:pPr>
            <a:r>
              <a:rPr lang="en-US" sz="2250" b="1" spc="-150" dirty="0">
                <a:latin typeface="Calibri"/>
                <a:cs typeface="Calibri"/>
              </a:rPr>
              <a:t>"LEAVE IT TO ME, I'LL FIX YOUR PROBLEM..."</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fr-FR" sz="6075" b="1" spc="-150" baseline="-3429" dirty="0">
                <a:solidFill>
                  <a:srgbClr val="A663C7"/>
                </a:solidFill>
                <a:latin typeface="Calibri"/>
                <a:cs typeface="Calibri"/>
              </a:rPr>
              <a:t>$</a:t>
            </a:r>
            <a:endParaRPr lang="fr-FR" sz="6075" b="1" spc="-150" baseline="-3429"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fr-FR" sz="10275" b="1" spc="-150" baseline="-16626" dirty="0">
                <a:solidFill>
                  <a:srgbClr val="A663C7"/>
                </a:solidFill>
                <a:latin typeface="Calibri"/>
                <a:cs typeface="Calibri"/>
              </a:rPr>
              <a:t>€ </a:t>
            </a:r>
            <a:r>
              <a:rPr lang="fr-FR" sz="4050" b="1" spc="-150" dirty="0">
                <a:solidFill>
                  <a:srgbClr val="1C101F"/>
                </a:solidFill>
                <a:latin typeface="Calibri"/>
                <a:cs typeface="Calibri"/>
              </a:rPr>
              <a:t>+</a:t>
            </a:r>
            <a:endParaRPr lang="fr-FR" sz="4050" b="1" spc="-15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fr-FR" sz="4050" b="1" spc="-150" dirty="0">
                <a:solidFill>
                  <a:srgbClr val="1C101F"/>
                </a:solidFill>
                <a:latin typeface="Calibri"/>
                <a:cs typeface="Calibri"/>
              </a:rPr>
              <a:t>+</a:t>
            </a:r>
            <a:endParaRPr lang="fr-FR" sz="4050" b="1" spc="-15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INFOS</a:t>
            </a:r>
            <a:endParaRPr lang="fr-FR" sz="2400" b="1" spc="-150" dirty="0">
              <a:latin typeface="Calibri"/>
              <a:cs typeface="Calibri"/>
            </a:endParaRPr>
          </a:p>
        </p:txBody>
      </p:sp>
      <p:sp>
        <p:nvSpPr>
          <p:cNvPr id="57" name="object 76">
            <a:extLst>
              <a:ext uri="{FF2B5EF4-FFF2-40B4-BE49-F238E27FC236}">
                <a16:creationId xmlns:a16="http://schemas.microsoft.com/office/drawing/2014/main" id="{EC0B3103-0BA1-7ED0-3FB2-7D4D5AF98C32}"/>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59" name="object 78">
            <a:extLst>
              <a:ext uri="{FF2B5EF4-FFF2-40B4-BE49-F238E27FC236}">
                <a16:creationId xmlns:a16="http://schemas.microsoft.com/office/drawing/2014/main" id="{9CF4E259-5A70-D070-D93A-EC6B4D8E6BF2}"/>
              </a:ext>
            </a:extLst>
          </p:cNvPr>
          <p:cNvGrpSpPr/>
          <p:nvPr/>
        </p:nvGrpSpPr>
        <p:grpSpPr>
          <a:xfrm>
            <a:off x="710098" y="611769"/>
            <a:ext cx="18580100" cy="436880"/>
            <a:chOff x="710098" y="611769"/>
            <a:chExt cx="18580100" cy="436880"/>
          </a:xfrm>
        </p:grpSpPr>
        <p:sp>
          <p:nvSpPr>
            <p:cNvPr id="60" name="object 79">
              <a:extLst>
                <a:ext uri="{FF2B5EF4-FFF2-40B4-BE49-F238E27FC236}">
                  <a16:creationId xmlns:a16="http://schemas.microsoft.com/office/drawing/2014/main" id="{BEB0738E-3480-74FD-1A70-66146C09714A}"/>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61" name="object 80">
              <a:extLst>
                <a:ext uri="{FF2B5EF4-FFF2-40B4-BE49-F238E27FC236}">
                  <a16:creationId xmlns:a16="http://schemas.microsoft.com/office/drawing/2014/main" id="{68F9BC78-5729-3CD3-3087-87FD2D963C98}"/>
                </a:ext>
              </a:extLst>
            </p:cNvPr>
            <p:cNvPicPr/>
            <p:nvPr/>
          </p:nvPicPr>
          <p:blipFill>
            <a:blip r:embed="rId4" cstate="print"/>
            <a:stretch>
              <a:fillRect/>
            </a:stretch>
          </p:blipFill>
          <p:spPr>
            <a:xfrm>
              <a:off x="10224505" y="804499"/>
              <a:ext cx="101839" cy="104719"/>
            </a:xfrm>
            <a:prstGeom prst="rect">
              <a:avLst/>
            </a:prstGeom>
          </p:spPr>
        </p:pic>
        <p:sp>
          <p:nvSpPr>
            <p:cNvPr id="62" name="object 81">
              <a:extLst>
                <a:ext uri="{FF2B5EF4-FFF2-40B4-BE49-F238E27FC236}">
                  <a16:creationId xmlns:a16="http://schemas.microsoft.com/office/drawing/2014/main" id="{31B8F1A9-6111-DB8E-64D2-13D80229CEAD}"/>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3" name="object 82">
              <a:extLst>
                <a:ext uri="{FF2B5EF4-FFF2-40B4-BE49-F238E27FC236}">
                  <a16:creationId xmlns:a16="http://schemas.microsoft.com/office/drawing/2014/main" id="{9DA6706B-05CC-596A-AAEB-5F7B204326D9}"/>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4" name="object 83">
              <a:extLst>
                <a:ext uri="{FF2B5EF4-FFF2-40B4-BE49-F238E27FC236}">
                  <a16:creationId xmlns:a16="http://schemas.microsoft.com/office/drawing/2014/main" id="{CBB2FE53-5EE9-F2B9-1858-A9AA7E8DB7BD}"/>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5" name="object 84">
              <a:extLst>
                <a:ext uri="{FF2B5EF4-FFF2-40B4-BE49-F238E27FC236}">
                  <a16:creationId xmlns:a16="http://schemas.microsoft.com/office/drawing/2014/main" id="{9D07679B-6CD2-0158-2AAA-34350CC6C15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6" name="object 85">
              <a:extLst>
                <a:ext uri="{FF2B5EF4-FFF2-40B4-BE49-F238E27FC236}">
                  <a16:creationId xmlns:a16="http://schemas.microsoft.com/office/drawing/2014/main" id="{2689C5D5-285E-F839-EDFE-1197C4CF06A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7" name="object 86">
              <a:extLst>
                <a:ext uri="{FF2B5EF4-FFF2-40B4-BE49-F238E27FC236}">
                  <a16:creationId xmlns:a16="http://schemas.microsoft.com/office/drawing/2014/main" id="{2083EE7C-E411-C125-5013-CFF3F336E07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8" name="object 87">
              <a:extLst>
                <a:ext uri="{FF2B5EF4-FFF2-40B4-BE49-F238E27FC236}">
                  <a16:creationId xmlns:a16="http://schemas.microsoft.com/office/drawing/2014/main" id="{5949A804-5890-A4B8-E8A8-3B970DAF8DB6}"/>
                </a:ext>
              </a:extLst>
            </p:cNvPr>
            <p:cNvPicPr/>
            <p:nvPr/>
          </p:nvPicPr>
          <p:blipFill>
            <a:blip r:embed="rId5" cstate="print"/>
            <a:stretch>
              <a:fillRect/>
            </a:stretch>
          </p:blipFill>
          <p:spPr>
            <a:xfrm>
              <a:off x="900786" y="665402"/>
              <a:ext cx="90720" cy="160403"/>
            </a:xfrm>
            <a:prstGeom prst="rect">
              <a:avLst/>
            </a:prstGeom>
          </p:spPr>
        </p:pic>
      </p:grpSp>
      <p:sp>
        <p:nvSpPr>
          <p:cNvPr id="35" name="object 77">
            <a:extLst>
              <a:ext uri="{FF2B5EF4-FFF2-40B4-BE49-F238E27FC236}">
                <a16:creationId xmlns:a16="http://schemas.microsoft.com/office/drawing/2014/main" id="{B23842A2-7EE2-4AFB-9801-714D28B71E5B}"/>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556"/>
            <a:chOff x="0" y="0"/>
            <a:chExt cx="20104100" cy="11308556"/>
          </a:xfrm>
        </p:grpSpPr>
        <p:pic>
          <p:nvPicPr>
            <p:cNvPr id="3" name="object 3"/>
            <p:cNvPicPr/>
            <p:nvPr/>
          </p:nvPicPr>
          <p:blipFill>
            <a:blip r:embed="rId3" cstate="print"/>
            <a:stretch>
              <a:fillRect/>
            </a:stretch>
          </p:blipFill>
          <p:spPr>
            <a:xfrm>
              <a:off x="0" y="0"/>
              <a:ext cx="20104100" cy="11308556"/>
            </a:xfrm>
            <a:prstGeom prst="rect">
              <a:avLst/>
            </a:prstGeom>
          </p:spPr>
        </p:pic>
        <p:pic>
          <p:nvPicPr>
            <p:cNvPr id="4" name="object 4"/>
            <p:cNvPicPr/>
            <p:nvPr/>
          </p:nvPicPr>
          <p:blipFill>
            <a:blip r:embed="rId4" cstate="print"/>
            <a:stretch>
              <a:fillRect/>
            </a:stretch>
          </p:blipFill>
          <p:spPr>
            <a:xfrm>
              <a:off x="2067305" y="3504178"/>
              <a:ext cx="16084261" cy="7000673"/>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en-US" sz="6200" b="1" spc="-150" dirty="0"/>
              <a:t>HOW TO REACT IF SOMEONE CALLS YOU OR IF A FAKE ERROR MESSAGE IS DISPLAYED?</a:t>
            </a:r>
            <a:endParaRPr lang="fr-FR" sz="6200" b="1" spc="-150" dirty="0"/>
          </a:p>
        </p:txBody>
      </p:sp>
      <p:sp>
        <p:nvSpPr>
          <p:cNvPr id="6" name="object 6"/>
          <p:cNvSpPr txBox="1">
            <a:spLocks noGrp="1"/>
          </p:cNvSpPr>
          <p:nvPr>
            <p:ph sz="half" idx="3"/>
          </p:nvPr>
        </p:nvSpPr>
        <p:spPr>
          <a:xfrm>
            <a:off x="11399931" y="3750570"/>
            <a:ext cx="7066905" cy="10818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fr-FR" b="1" spc="-150" dirty="0"/>
              <a:t>UPDATE YOUR WEB BROWSER AND OPERATING SYSTEM</a:t>
            </a:r>
          </a:p>
        </p:txBody>
      </p:sp>
      <p:sp>
        <p:nvSpPr>
          <p:cNvPr id="7" name="object 7"/>
          <p:cNvSpPr txBox="1">
            <a:spLocks noGrp="1"/>
          </p:cNvSpPr>
          <p:nvPr>
            <p:ph sz="half" idx="2"/>
          </p:nvPr>
        </p:nvSpPr>
        <p:spPr>
          <a:xfrm>
            <a:off x="2355850" y="3597275"/>
            <a:ext cx="6903846" cy="6736909"/>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fr-FR" b="1" spc="-150" dirty="0"/>
              <a:t>HANG UP</a:t>
            </a:r>
          </a:p>
          <a:p>
            <a:pPr marL="1100455" indent="-986155">
              <a:lnSpc>
                <a:spcPct val="100000"/>
              </a:lnSpc>
              <a:spcBef>
                <a:spcPts val="270"/>
              </a:spcBef>
              <a:buSzPct val="160869"/>
              <a:buAutoNum type="arabicPlain"/>
              <a:tabLst>
                <a:tab pos="1100455" algn="l"/>
                <a:tab pos="1101090" algn="l"/>
              </a:tabLst>
            </a:pPr>
            <a:endParaRPr lang="fr-FR" sz="2000" b="1" spc="-150" dirty="0"/>
          </a:p>
          <a:p>
            <a:pPr marL="1100455" marR="43180" indent="-1016635">
              <a:lnSpc>
                <a:spcPct val="82000"/>
              </a:lnSpc>
              <a:spcBef>
                <a:spcPts val="4395"/>
              </a:spcBef>
              <a:buSzPct val="160869"/>
              <a:buAutoNum type="arabicPlain"/>
              <a:tabLst>
                <a:tab pos="1100455" algn="l"/>
                <a:tab pos="1101090" algn="l"/>
              </a:tabLst>
            </a:pPr>
            <a:r>
              <a:rPr lang="fr-FR" b="1" spc="-150" dirty="0"/>
              <a:t>DO NOT PERFORM ANY MANIPULATION ON YOUR DEVICE</a:t>
            </a:r>
            <a:br>
              <a:rPr lang="fr-FR" b="1" spc="-150" dirty="0">
                <a:highlight>
                  <a:srgbClr val="FFFF00"/>
                </a:highlight>
              </a:rPr>
            </a:br>
            <a:br>
              <a:rPr lang="fr-FR" sz="1400" b="1" spc="-150" dirty="0">
                <a:highlight>
                  <a:srgbClr val="FFFF00"/>
                </a:highlight>
              </a:rPr>
            </a:br>
            <a:endParaRPr lang="fr-FR" sz="100" b="1" spc="-150" dirty="0">
              <a:highlight>
                <a:srgbClr val="FFFF00"/>
              </a:highlight>
            </a:endParaRPr>
          </a:p>
          <a:p>
            <a:pPr marL="1100455" marR="43180" indent="-1016635">
              <a:lnSpc>
                <a:spcPct val="82000"/>
              </a:lnSpc>
              <a:spcBef>
                <a:spcPts val="4395"/>
              </a:spcBef>
              <a:buSzPct val="160869"/>
              <a:buAutoNum type="arabicPlain"/>
              <a:tabLst>
                <a:tab pos="1100455" algn="l"/>
                <a:tab pos="1101090" algn="l"/>
              </a:tabLst>
            </a:pPr>
            <a:r>
              <a:rPr lang="fr-FR" b="1" spc="-150" dirty="0"/>
              <a:t>DO NOT COMMUNICATE WITH STRANGERS</a:t>
            </a:r>
            <a:br>
              <a:rPr lang="fr-FR" sz="3450" b="1" spc="-150" dirty="0"/>
            </a:br>
            <a:endParaRPr lang="fr-FR" sz="1400" b="1" spc="-150" dirty="0"/>
          </a:p>
          <a:p>
            <a:pPr marL="1100455" marR="1118235" indent="-1050290">
              <a:lnSpc>
                <a:spcPct val="82000"/>
              </a:lnSpc>
              <a:spcBef>
                <a:spcPts val="3050"/>
              </a:spcBef>
              <a:buSzPct val="160869"/>
              <a:buAutoNum type="arabicPlain"/>
              <a:tabLst>
                <a:tab pos="1100455" algn="l"/>
                <a:tab pos="1101090" algn="l"/>
              </a:tabLst>
            </a:pPr>
            <a:r>
              <a:rPr lang="fr-FR" b="1" spc="-150" dirty="0"/>
              <a:t>CALL AN AUTHENTIC NUMBER DIRECTLY</a:t>
            </a:r>
            <a:br>
              <a:rPr lang="fr-FR" b="1" spc="-150" dirty="0"/>
            </a:br>
            <a:r>
              <a:rPr lang="fr-FR" sz="1100" b="1" spc="-150" dirty="0"/>
              <a:t> </a:t>
            </a:r>
            <a:br>
              <a:rPr lang="fr-FR" b="1" spc="-150" dirty="0"/>
            </a:br>
            <a:endParaRPr lang="fr-FR" sz="1400" b="1" spc="-150" dirty="0"/>
          </a:p>
          <a:p>
            <a:pPr marL="1100455" indent="-1034415">
              <a:lnSpc>
                <a:spcPct val="100000"/>
              </a:lnSpc>
              <a:spcBef>
                <a:spcPts val="3704"/>
              </a:spcBef>
              <a:buSzPct val="160869"/>
              <a:buAutoNum type="arabicPlain"/>
              <a:tabLst>
                <a:tab pos="1100455" algn="l"/>
                <a:tab pos="1101090" algn="l"/>
              </a:tabLst>
            </a:pPr>
            <a:r>
              <a:rPr lang="fr-FR" b="1" spc="-150" dirty="0"/>
              <a:t>PROTECT YOUR COMPUTER</a:t>
            </a:r>
          </a:p>
        </p:txBody>
      </p:sp>
      <p:sp>
        <p:nvSpPr>
          <p:cNvPr id="20" name="object 76">
            <a:extLst>
              <a:ext uri="{FF2B5EF4-FFF2-40B4-BE49-F238E27FC236}">
                <a16:creationId xmlns:a16="http://schemas.microsoft.com/office/drawing/2014/main" id="{6D913E18-09CE-960B-3111-B23156AC4815}"/>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22" name="object 78">
            <a:extLst>
              <a:ext uri="{FF2B5EF4-FFF2-40B4-BE49-F238E27FC236}">
                <a16:creationId xmlns:a16="http://schemas.microsoft.com/office/drawing/2014/main" id="{470A1DE1-D143-544A-5557-3E22161D33F5}"/>
              </a:ext>
            </a:extLst>
          </p:cNvPr>
          <p:cNvGrpSpPr/>
          <p:nvPr/>
        </p:nvGrpSpPr>
        <p:grpSpPr>
          <a:xfrm>
            <a:off x="710098" y="611769"/>
            <a:ext cx="18580100" cy="436880"/>
            <a:chOff x="710098" y="611769"/>
            <a:chExt cx="18580100" cy="436880"/>
          </a:xfrm>
        </p:grpSpPr>
        <p:sp>
          <p:nvSpPr>
            <p:cNvPr id="23" name="object 79">
              <a:extLst>
                <a:ext uri="{FF2B5EF4-FFF2-40B4-BE49-F238E27FC236}">
                  <a16:creationId xmlns:a16="http://schemas.microsoft.com/office/drawing/2014/main" id="{2A39ED2A-A934-F23F-D5D1-634A98682143}"/>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24" name="object 80">
              <a:extLst>
                <a:ext uri="{FF2B5EF4-FFF2-40B4-BE49-F238E27FC236}">
                  <a16:creationId xmlns:a16="http://schemas.microsoft.com/office/drawing/2014/main" id="{A4E3065F-564D-BE2F-021B-697A25700163}"/>
                </a:ext>
              </a:extLst>
            </p:cNvPr>
            <p:cNvPicPr/>
            <p:nvPr/>
          </p:nvPicPr>
          <p:blipFill>
            <a:blip r:embed="rId5" cstate="print"/>
            <a:stretch>
              <a:fillRect/>
            </a:stretch>
          </p:blipFill>
          <p:spPr>
            <a:xfrm>
              <a:off x="10224505" y="804499"/>
              <a:ext cx="101839" cy="104719"/>
            </a:xfrm>
            <a:prstGeom prst="rect">
              <a:avLst/>
            </a:prstGeom>
          </p:spPr>
        </p:pic>
        <p:sp>
          <p:nvSpPr>
            <p:cNvPr id="25" name="object 81">
              <a:extLst>
                <a:ext uri="{FF2B5EF4-FFF2-40B4-BE49-F238E27FC236}">
                  <a16:creationId xmlns:a16="http://schemas.microsoft.com/office/drawing/2014/main" id="{14A079D8-BEC7-A97F-6E58-8193BC7AB090}"/>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82">
              <a:extLst>
                <a:ext uri="{FF2B5EF4-FFF2-40B4-BE49-F238E27FC236}">
                  <a16:creationId xmlns:a16="http://schemas.microsoft.com/office/drawing/2014/main" id="{0B4B3860-6633-13DD-B3C8-8EB8A2B0BC36}"/>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27" name="object 83">
              <a:extLst>
                <a:ext uri="{FF2B5EF4-FFF2-40B4-BE49-F238E27FC236}">
                  <a16:creationId xmlns:a16="http://schemas.microsoft.com/office/drawing/2014/main" id="{29B4AA20-BF91-C984-D335-27D16E0643D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8" name="object 84">
              <a:extLst>
                <a:ext uri="{FF2B5EF4-FFF2-40B4-BE49-F238E27FC236}">
                  <a16:creationId xmlns:a16="http://schemas.microsoft.com/office/drawing/2014/main" id="{3830B202-116B-28EE-F130-16C6D8B3994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9" name="object 85">
              <a:extLst>
                <a:ext uri="{FF2B5EF4-FFF2-40B4-BE49-F238E27FC236}">
                  <a16:creationId xmlns:a16="http://schemas.microsoft.com/office/drawing/2014/main" id="{FC3CDD5F-0013-3239-364E-A7014CAEE8F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0" name="object 86">
              <a:extLst>
                <a:ext uri="{FF2B5EF4-FFF2-40B4-BE49-F238E27FC236}">
                  <a16:creationId xmlns:a16="http://schemas.microsoft.com/office/drawing/2014/main" id="{4AA7FAA3-86B5-6960-52F9-EC7CA138976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1" name="object 87">
              <a:extLst>
                <a:ext uri="{FF2B5EF4-FFF2-40B4-BE49-F238E27FC236}">
                  <a16:creationId xmlns:a16="http://schemas.microsoft.com/office/drawing/2014/main" id="{AFFEB96C-4222-F9EB-260A-3D38A93818E2}"/>
                </a:ext>
              </a:extLst>
            </p:cNvPr>
            <p:cNvPicPr/>
            <p:nvPr/>
          </p:nvPicPr>
          <p:blipFill>
            <a:blip r:embed="rId6" cstate="print"/>
            <a:stretch>
              <a:fillRect/>
            </a:stretch>
          </p:blipFill>
          <p:spPr>
            <a:xfrm>
              <a:off x="900786" y="665402"/>
              <a:ext cx="90720" cy="160403"/>
            </a:xfrm>
            <a:prstGeom prst="rect">
              <a:avLst/>
            </a:prstGeom>
          </p:spPr>
        </p:pic>
      </p:gr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051010" y="5490316"/>
            <a:ext cx="7338283" cy="4762329"/>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731520">
              <a:lnSpc>
                <a:spcPts val="7900"/>
              </a:lnSpc>
              <a:spcBef>
                <a:spcPts val="2195"/>
              </a:spcBef>
              <a:buSzPct val="160869"/>
              <a:buFontTx/>
              <a:buAutoNum type="arabicPlain" startAt="7"/>
              <a:tabLst>
                <a:tab pos="1132840" algn="l"/>
                <a:tab pos="1133475" algn="l"/>
              </a:tabLst>
            </a:pPr>
            <a:r>
              <a:rPr lang="fr-FR" b="1" spc="-150" dirty="0"/>
              <a:t>   ENABLE YOUR POP-UP  BLOCKER</a:t>
            </a:r>
            <a:endParaRPr lang="fr-FR" sz="3200" b="1" spc="-150" dirty="0"/>
          </a:p>
          <a:p>
            <a:pPr marL="1132840" indent="-731520">
              <a:lnSpc>
                <a:spcPts val="7900"/>
              </a:lnSpc>
              <a:spcBef>
                <a:spcPts val="2195"/>
              </a:spcBef>
              <a:buSzPct val="160869"/>
              <a:buFontTx/>
              <a:buAutoNum type="arabicPlain" startAt="7"/>
              <a:tabLst>
                <a:tab pos="1132840" algn="l"/>
                <a:tab pos="1133475" algn="l"/>
              </a:tabLst>
            </a:pPr>
            <a:r>
              <a:rPr lang="fr-FR" b="1" spc="-150" dirty="0"/>
              <a:t>   CLOSE YOUR BROWSER</a:t>
            </a:r>
          </a:p>
          <a:p>
            <a:pPr marL="1132840" indent="-731520">
              <a:lnSpc>
                <a:spcPts val="7900"/>
              </a:lnSpc>
              <a:spcBef>
                <a:spcPts val="2195"/>
              </a:spcBef>
              <a:buSzPct val="160869"/>
              <a:buFontTx/>
              <a:buAutoNum type="arabicPlain" startAt="7"/>
              <a:tabLst>
                <a:tab pos="1132840" algn="l"/>
                <a:tab pos="1133475" algn="l"/>
              </a:tabLst>
            </a:pPr>
            <a:r>
              <a:rPr lang="fr-FR" b="1" spc="-150" dirty="0"/>
              <a:t>   RESTART YOUR DEVICE</a:t>
            </a:r>
          </a:p>
          <a:p>
            <a:pPr marL="1132840" indent="-731520">
              <a:lnSpc>
                <a:spcPts val="7900"/>
              </a:lnSpc>
              <a:spcBef>
                <a:spcPts val="2195"/>
              </a:spcBef>
              <a:buSzPct val="160869"/>
              <a:buFontTx/>
              <a:buAutoNum type="arabicPlain" startAt="7"/>
              <a:tabLst>
                <a:tab pos="1132840" algn="l"/>
                <a:tab pos="1133475" algn="l"/>
              </a:tabLst>
            </a:pPr>
            <a:r>
              <a:rPr lang="fr-FR" b="1" spc="-150" dirty="0"/>
              <a:t>    TALK ABOUT IT</a:t>
            </a:r>
          </a:p>
        </p:txBody>
      </p:sp>
      <p:sp>
        <p:nvSpPr>
          <p:cNvPr id="32" name="object 77">
            <a:extLst>
              <a:ext uri="{FF2B5EF4-FFF2-40B4-BE49-F238E27FC236}">
                <a16:creationId xmlns:a16="http://schemas.microsoft.com/office/drawing/2014/main" id="{D2584766-7D7B-46A1-B43A-48A6FD5AA5FC}"/>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6302298"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16" name="object 16"/>
            <p:cNvPicPr/>
            <p:nvPr/>
          </p:nvPicPr>
          <p:blipFill>
            <a:blip r:embed="rId3"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18" name="object 18"/>
            <p:cNvPicPr/>
            <p:nvPr/>
          </p:nvPicPr>
          <p:blipFill>
            <a:blip r:embed="rId4"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a:p>
        </p:txBody>
      </p:sp>
      <p:pic>
        <p:nvPicPr>
          <p:cNvPr id="25" name="object 25"/>
          <p:cNvPicPr/>
          <p:nvPr/>
        </p:nvPicPr>
        <p:blipFill>
          <a:blip r:embed="rId5"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27" name="object 27"/>
          <p:cNvPicPr/>
          <p:nvPr/>
        </p:nvPicPr>
        <p:blipFill>
          <a:blip r:embed="rId6"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a:p>
        </p:txBody>
      </p:sp>
      <p:grpSp>
        <p:nvGrpSpPr>
          <p:cNvPr id="29" name="object 29"/>
          <p:cNvGrpSpPr/>
          <p:nvPr/>
        </p:nvGrpSpPr>
        <p:grpSpPr>
          <a:xfrm>
            <a:off x="11065732" y="2748038"/>
            <a:ext cx="4715510" cy="2030204"/>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a:p>
        </p:txBody>
      </p:sp>
      <p:sp>
        <p:nvSpPr>
          <p:cNvPr id="35" name="object 35"/>
          <p:cNvSpPr txBox="1"/>
          <p:nvPr/>
        </p:nvSpPr>
        <p:spPr>
          <a:xfrm>
            <a:off x="1899658" y="4223851"/>
            <a:ext cx="3244850" cy="2984407"/>
          </a:xfrm>
          <a:prstGeom prst="rect">
            <a:avLst/>
          </a:prstGeom>
        </p:spPr>
        <p:txBody>
          <a:bodyPr vert="horz" wrap="square" lIns="0" tIns="12065" rIns="0" bIns="0" rtlCol="0">
            <a:spAutoFit/>
          </a:bodyPr>
          <a:lstStyle/>
          <a:p>
            <a:pPr marL="46990" marR="62230" indent="118745" algn="ctr">
              <a:lnSpc>
                <a:spcPct val="112400"/>
              </a:lnSpc>
              <a:spcBef>
                <a:spcPts val="95"/>
              </a:spcBef>
            </a:pPr>
            <a:r>
              <a:rPr lang="en-US" sz="2900" b="1" u="sng" spc="-150" dirty="0">
                <a:solidFill>
                  <a:srgbClr val="231F20"/>
                </a:solidFill>
                <a:uFill>
                  <a:solidFill>
                    <a:srgbClr val="231F20"/>
                  </a:solidFill>
                </a:uFill>
                <a:latin typeface="Calibri"/>
                <a:cs typeface="Calibri"/>
              </a:rPr>
              <a:t>DO NOT CLICK </a:t>
            </a:r>
            <a:r>
              <a:rPr lang="en-US" sz="2900" b="1" spc="-150" dirty="0">
                <a:solidFill>
                  <a:srgbClr val="231F20"/>
                </a:solidFill>
                <a:uFill>
                  <a:solidFill>
                    <a:srgbClr val="231F20"/>
                  </a:solidFill>
                </a:uFill>
                <a:latin typeface="Calibri"/>
                <a:cs typeface="Calibri"/>
              </a:rPr>
              <a:t>ON</a:t>
            </a:r>
            <a:r>
              <a:rPr lang="en-US" sz="2900" b="1" u="sng" spc="-150" dirty="0">
                <a:solidFill>
                  <a:srgbClr val="231F20"/>
                </a:solidFill>
                <a:uFill>
                  <a:solidFill>
                    <a:srgbClr val="231F20"/>
                  </a:solidFill>
                </a:uFill>
                <a:latin typeface="Calibri"/>
                <a:cs typeface="Calibri"/>
              </a:rPr>
              <a:t> </a:t>
            </a:r>
            <a:r>
              <a:rPr lang="en-US" sz="2900" b="1" spc="-150" dirty="0">
                <a:solidFill>
                  <a:srgbClr val="231F20"/>
                </a:solidFill>
                <a:uFill>
                  <a:solidFill>
                    <a:srgbClr val="231F20"/>
                  </a:solidFill>
                </a:uFill>
                <a:latin typeface="Calibri"/>
                <a:cs typeface="Calibri"/>
              </a:rPr>
              <a:t>URGENT MESSAGES THAT APPEAR WHILE YOU ARE ONLINE AND DO NOT DIAL THE NUMBER PROVIDED</a:t>
            </a: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dirty="0">
                <a:solidFill>
                  <a:srgbClr val="231F20"/>
                </a:solidFill>
                <a:uFill>
                  <a:solidFill>
                    <a:srgbClr val="231F20"/>
                  </a:solidFill>
                </a:uFill>
                <a:latin typeface="Calibri"/>
                <a:cs typeface="Calibri"/>
              </a:rPr>
              <a:t>NEVER DOWNLOAD AN APPLICATION </a:t>
            </a:r>
            <a:r>
              <a:rPr lang="en-US" sz="2900" b="1" spc="-150" dirty="0">
                <a:solidFill>
                  <a:srgbClr val="231F20"/>
                </a:solidFill>
                <a:uFill>
                  <a:solidFill>
                    <a:srgbClr val="231F20"/>
                  </a:solidFill>
                </a:uFill>
                <a:latin typeface="Calibri"/>
                <a:cs typeface="Calibri"/>
              </a:rPr>
              <a:t>AT THE REQUEST OF SOMEONE YOU DON'T KNOW</a:t>
            </a:r>
            <a:endParaRPr lang="fr-FR" sz="2900" b="1" spc="-150" dirty="0">
              <a:latin typeface="Calibri"/>
              <a:cs typeface="Calibri"/>
            </a:endParaRPr>
          </a:p>
        </p:txBody>
      </p:sp>
      <p:sp>
        <p:nvSpPr>
          <p:cNvPr id="39" name="object 39"/>
          <p:cNvSpPr txBox="1"/>
          <p:nvPr/>
        </p:nvSpPr>
        <p:spPr>
          <a:xfrm>
            <a:off x="13928061" y="6620709"/>
            <a:ext cx="4458970" cy="2984407"/>
          </a:xfrm>
          <a:prstGeom prst="rect">
            <a:avLst/>
          </a:prstGeom>
        </p:spPr>
        <p:txBody>
          <a:bodyPr vert="horz" wrap="square" lIns="0" tIns="12065" rIns="0" bIns="0" rtlCol="0">
            <a:spAutoFit/>
          </a:bodyPr>
          <a:lstStyle/>
          <a:p>
            <a:pPr marL="848360" marR="114935" indent="-704215" algn="l">
              <a:lnSpc>
                <a:spcPct val="112400"/>
              </a:lnSpc>
              <a:spcBef>
                <a:spcPts val="95"/>
              </a:spcBef>
            </a:pPr>
            <a:r>
              <a:rPr lang="fr-FR" sz="2900" b="1" spc="-150" dirty="0">
                <a:solidFill>
                  <a:srgbClr val="231F20"/>
                </a:solidFill>
                <a:latin typeface="Calibri"/>
                <a:cs typeface="Calibri"/>
              </a:rPr>
              <a:t>          </a:t>
            </a:r>
            <a:r>
              <a:rPr lang="en-US" sz="2900" b="1" spc="-150" dirty="0">
                <a:solidFill>
                  <a:srgbClr val="231F20"/>
                </a:solidFill>
                <a:latin typeface="Calibri"/>
                <a:cs typeface="Calibri"/>
              </a:rPr>
              <a:t>IF YOU COME ACROSS A SCAM, TELL A FRIEND, COLLEAGUE OR FAMILY MEMBER TO MAKE THEM AWARE OF THIS ABOUT THIS THREAT</a:t>
            </a:r>
            <a:endParaRPr lang="fr-FR" sz="2900" b="1" spc="-150" dirty="0">
              <a:latin typeface="Calibri"/>
              <a:cs typeface="Calibri"/>
            </a:endParaRPr>
          </a:p>
        </p:txBody>
      </p:sp>
      <p:sp>
        <p:nvSpPr>
          <p:cNvPr id="40" name="object 40"/>
          <p:cNvSpPr txBox="1"/>
          <p:nvPr/>
        </p:nvSpPr>
        <p:spPr>
          <a:xfrm>
            <a:off x="6574003" y="4277175"/>
            <a:ext cx="3533140" cy="2362826"/>
          </a:xfrm>
          <a:prstGeom prst="rect">
            <a:avLst/>
          </a:prstGeom>
        </p:spPr>
        <p:txBody>
          <a:bodyPr vert="horz" wrap="square" lIns="0" tIns="66675" rIns="0" bIns="0" rtlCol="0">
            <a:spAutoFit/>
          </a:bodyPr>
          <a:lstStyle/>
          <a:p>
            <a:pPr algn="ctr">
              <a:lnSpc>
                <a:spcPct val="100000"/>
              </a:lnSpc>
              <a:spcBef>
                <a:spcPts val="525"/>
              </a:spcBef>
            </a:pPr>
            <a:r>
              <a:rPr lang="en-US" sz="2900" b="1" u="sng" spc="-150" dirty="0">
                <a:latin typeface="Calibri"/>
                <a:cs typeface="Calibri"/>
              </a:rPr>
              <a:t>HANG UP </a:t>
            </a:r>
            <a:r>
              <a:rPr lang="en-US" sz="2900" b="1" spc="-150" dirty="0">
                <a:latin typeface="Calibri"/>
                <a:cs typeface="Calibri"/>
              </a:rPr>
              <a:t>IF YOU ARE ASKED TO DO SOMETHING ON YOUR COMPUTER</a:t>
            </a:r>
          </a:p>
          <a:p>
            <a:pPr algn="ctr">
              <a:lnSpc>
                <a:spcPct val="100000"/>
              </a:lnSpc>
              <a:spcBef>
                <a:spcPts val="525"/>
              </a:spcBef>
            </a:pPr>
            <a:endParaRPr lang="fr-FR" sz="2900" b="1" spc="-150" dirty="0">
              <a:latin typeface="Calibri"/>
              <a:cs typeface="Calibri"/>
            </a:endParaRPr>
          </a:p>
        </p:txBody>
      </p:sp>
      <p:sp>
        <p:nvSpPr>
          <p:cNvPr id="53" name="object 76">
            <a:extLst>
              <a:ext uri="{FF2B5EF4-FFF2-40B4-BE49-F238E27FC236}">
                <a16:creationId xmlns:a16="http://schemas.microsoft.com/office/drawing/2014/main" id="{38E94CDE-6262-2D6C-4533-9CB72B7555CD}"/>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55" name="object 78">
            <a:extLst>
              <a:ext uri="{FF2B5EF4-FFF2-40B4-BE49-F238E27FC236}">
                <a16:creationId xmlns:a16="http://schemas.microsoft.com/office/drawing/2014/main" id="{0166AF3E-E6EB-86FB-71F8-45F223F6D16F}"/>
              </a:ext>
            </a:extLst>
          </p:cNvPr>
          <p:cNvGrpSpPr/>
          <p:nvPr/>
        </p:nvGrpSpPr>
        <p:grpSpPr>
          <a:xfrm>
            <a:off x="710098" y="611769"/>
            <a:ext cx="18580100" cy="436880"/>
            <a:chOff x="710098" y="611769"/>
            <a:chExt cx="18580100" cy="436880"/>
          </a:xfrm>
        </p:grpSpPr>
        <p:sp>
          <p:nvSpPr>
            <p:cNvPr id="56" name="object 79">
              <a:extLst>
                <a:ext uri="{FF2B5EF4-FFF2-40B4-BE49-F238E27FC236}">
                  <a16:creationId xmlns:a16="http://schemas.microsoft.com/office/drawing/2014/main" id="{2224032A-15A2-79CB-D8CD-8A7CA6B93872}"/>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57" name="object 80">
              <a:extLst>
                <a:ext uri="{FF2B5EF4-FFF2-40B4-BE49-F238E27FC236}">
                  <a16:creationId xmlns:a16="http://schemas.microsoft.com/office/drawing/2014/main" id="{042D7945-2845-C2EA-90FA-7ACB5709F6A0}"/>
                </a:ext>
              </a:extLst>
            </p:cNvPr>
            <p:cNvPicPr/>
            <p:nvPr/>
          </p:nvPicPr>
          <p:blipFill>
            <a:blip r:embed="rId7" cstate="print"/>
            <a:stretch>
              <a:fillRect/>
            </a:stretch>
          </p:blipFill>
          <p:spPr>
            <a:xfrm>
              <a:off x="10224505" y="804499"/>
              <a:ext cx="101839" cy="104719"/>
            </a:xfrm>
            <a:prstGeom prst="rect">
              <a:avLst/>
            </a:prstGeom>
          </p:spPr>
        </p:pic>
        <p:sp>
          <p:nvSpPr>
            <p:cNvPr id="58" name="object 81">
              <a:extLst>
                <a:ext uri="{FF2B5EF4-FFF2-40B4-BE49-F238E27FC236}">
                  <a16:creationId xmlns:a16="http://schemas.microsoft.com/office/drawing/2014/main" id="{1690F091-F78F-F8F9-781C-6584020B3C48}"/>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82">
              <a:extLst>
                <a:ext uri="{FF2B5EF4-FFF2-40B4-BE49-F238E27FC236}">
                  <a16:creationId xmlns:a16="http://schemas.microsoft.com/office/drawing/2014/main" id="{C562436F-65A2-A4C7-B191-AE8F9564F0A7}"/>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0" name="object 83">
              <a:extLst>
                <a:ext uri="{FF2B5EF4-FFF2-40B4-BE49-F238E27FC236}">
                  <a16:creationId xmlns:a16="http://schemas.microsoft.com/office/drawing/2014/main" id="{42296E21-D5A7-FFE8-516E-E109678B2D5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1" name="object 84">
              <a:extLst>
                <a:ext uri="{FF2B5EF4-FFF2-40B4-BE49-F238E27FC236}">
                  <a16:creationId xmlns:a16="http://schemas.microsoft.com/office/drawing/2014/main" id="{3D906D35-4435-4FD7-FF9B-8EEC2E2B457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2" name="object 85">
              <a:extLst>
                <a:ext uri="{FF2B5EF4-FFF2-40B4-BE49-F238E27FC236}">
                  <a16:creationId xmlns:a16="http://schemas.microsoft.com/office/drawing/2014/main" id="{9C63BC36-19FD-88C1-2432-9FEC0FBA21F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3" name="object 86">
              <a:extLst>
                <a:ext uri="{FF2B5EF4-FFF2-40B4-BE49-F238E27FC236}">
                  <a16:creationId xmlns:a16="http://schemas.microsoft.com/office/drawing/2014/main" id="{3FE62FAF-ED1A-21AC-31D1-E90EF3C28B6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4" name="object 87">
              <a:extLst>
                <a:ext uri="{FF2B5EF4-FFF2-40B4-BE49-F238E27FC236}">
                  <a16:creationId xmlns:a16="http://schemas.microsoft.com/office/drawing/2014/main" id="{68FE193B-9034-B2D3-94B3-706A387300CA}"/>
                </a:ext>
              </a:extLst>
            </p:cNvPr>
            <p:cNvPicPr/>
            <p:nvPr/>
          </p:nvPicPr>
          <p:blipFill>
            <a:blip r:embed="rId8" cstate="print"/>
            <a:stretch>
              <a:fillRect/>
            </a:stretch>
          </p:blipFill>
          <p:spPr>
            <a:xfrm>
              <a:off x="900786" y="665402"/>
              <a:ext cx="90720" cy="160403"/>
            </a:xfrm>
            <a:prstGeom prst="rect">
              <a:avLst/>
            </a:prstGeom>
          </p:spPr>
        </p:pic>
      </p:grpSp>
      <p:sp>
        <p:nvSpPr>
          <p:cNvPr id="66" name="object 37">
            <a:extLst>
              <a:ext uri="{FF2B5EF4-FFF2-40B4-BE49-F238E27FC236}">
                <a16:creationId xmlns:a16="http://schemas.microsoft.com/office/drawing/2014/main" id="{B368318B-D1E0-C5CA-8E6B-7029368CEAAC}"/>
              </a:ext>
            </a:extLst>
          </p:cNvPr>
          <p:cNvSpPr txBox="1"/>
          <p:nvPr/>
        </p:nvSpPr>
        <p:spPr>
          <a:xfrm>
            <a:off x="11277893" y="2934737"/>
            <a:ext cx="3524250" cy="959878"/>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chemeClr val="tx1"/>
                </a:solidFill>
                <a:uFill>
                  <a:solidFill>
                    <a:srgbClr val="231F20"/>
                  </a:solidFill>
                </a:uFill>
                <a:latin typeface="Calibri"/>
                <a:cs typeface="Calibri"/>
              </a:rPr>
              <a:t>REPORT SCAMS TO THE POLICE</a:t>
            </a:r>
            <a:endParaRPr lang="fr-FR" sz="2900" b="1" spc="-150" dirty="0">
              <a:solidFill>
                <a:schemeClr val="tx1"/>
              </a:solidFill>
              <a:highlight>
                <a:srgbClr val="FFFF00"/>
              </a:highlight>
              <a:latin typeface="Calibri"/>
              <a:cs typeface="Calibri"/>
            </a:endParaRPr>
          </a:p>
        </p:txBody>
      </p:sp>
      <p:sp>
        <p:nvSpPr>
          <p:cNvPr id="52" name="object 77">
            <a:extLst>
              <a:ext uri="{FF2B5EF4-FFF2-40B4-BE49-F238E27FC236}">
                <a16:creationId xmlns:a16="http://schemas.microsoft.com/office/drawing/2014/main" id="{CB4149CF-2829-4942-B9D3-CFC719F63A4F}"/>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72429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2</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DO NOT LET</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4616520"/>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latin typeface="Calibri"/>
                <a:cs typeface="Calibri"/>
              </a:rPr>
              <a:t>CYBERCRIMINALS STEAL FROM YOU</a:t>
            </a:r>
          </a:p>
          <a:p>
            <a:pPr marL="12700" marR="5080">
              <a:lnSpc>
                <a:spcPts val="10510"/>
              </a:lnSpc>
              <a:spcBef>
                <a:spcPts val="2165"/>
              </a:spcBef>
            </a:pPr>
            <a:endParaRPr lang="fr-FR" sz="10450" b="1" spc="-1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dirty="0">
                <a:solidFill>
                  <a:srgbClr val="1D1D1B"/>
                </a:solidFill>
                <a:latin typeface="Calibri"/>
                <a:cs typeface="Calibri"/>
              </a:rPr>
              <a:t>TO CLICK OR NOT TO CLICK?</a:t>
            </a:r>
            <a:endParaRPr lang="en-US" sz="12200" b="1" spc="-30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a:p>
        </p:txBody>
      </p:sp>
      <p:sp>
        <p:nvSpPr>
          <p:cNvPr id="54" name="object 13">
            <a:extLst>
              <a:ext uri="{FF2B5EF4-FFF2-40B4-BE49-F238E27FC236}">
                <a16:creationId xmlns:a16="http://schemas.microsoft.com/office/drawing/2014/main" id="{1A24D130-02EB-7F78-87D3-F94AF2F16BC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5" name="object 15">
            <a:extLst>
              <a:ext uri="{FF2B5EF4-FFF2-40B4-BE49-F238E27FC236}">
                <a16:creationId xmlns:a16="http://schemas.microsoft.com/office/drawing/2014/main" id="{FA4A38DA-D11B-4666-4222-A3484BD5E7D7}"/>
              </a:ext>
            </a:extLst>
          </p:cNvPr>
          <p:cNvGrpSpPr/>
          <p:nvPr/>
        </p:nvGrpSpPr>
        <p:grpSpPr>
          <a:xfrm>
            <a:off x="717524" y="611775"/>
            <a:ext cx="18580100" cy="436245"/>
            <a:chOff x="717524" y="611775"/>
            <a:chExt cx="18580100" cy="436245"/>
          </a:xfrm>
        </p:grpSpPr>
        <p:sp>
          <p:nvSpPr>
            <p:cNvPr id="56" name="object 16">
              <a:extLst>
                <a:ext uri="{FF2B5EF4-FFF2-40B4-BE49-F238E27FC236}">
                  <a16:creationId xmlns:a16="http://schemas.microsoft.com/office/drawing/2014/main" id="{4FA97C4C-9560-ADF0-3D61-90E02EF825A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7" name="object 17">
              <a:extLst>
                <a:ext uri="{FF2B5EF4-FFF2-40B4-BE49-F238E27FC236}">
                  <a16:creationId xmlns:a16="http://schemas.microsoft.com/office/drawing/2014/main" id="{6050898C-58E0-6CF3-BB44-903E01DDDEC0}"/>
                </a:ext>
              </a:extLst>
            </p:cNvPr>
            <p:cNvPicPr/>
            <p:nvPr/>
          </p:nvPicPr>
          <p:blipFill>
            <a:blip r:embed="rId4" cstate="print"/>
            <a:stretch>
              <a:fillRect/>
            </a:stretch>
          </p:blipFill>
          <p:spPr>
            <a:xfrm>
              <a:off x="10231913" y="804489"/>
              <a:ext cx="101850" cy="104708"/>
            </a:xfrm>
            <a:prstGeom prst="rect">
              <a:avLst/>
            </a:prstGeom>
          </p:spPr>
        </p:pic>
        <p:sp>
          <p:nvSpPr>
            <p:cNvPr id="58" name="object 18">
              <a:extLst>
                <a:ext uri="{FF2B5EF4-FFF2-40B4-BE49-F238E27FC236}">
                  <a16:creationId xmlns:a16="http://schemas.microsoft.com/office/drawing/2014/main" id="{3B3B6837-A241-9DE0-A9E7-C2B9689033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19">
              <a:extLst>
                <a:ext uri="{FF2B5EF4-FFF2-40B4-BE49-F238E27FC236}">
                  <a16:creationId xmlns:a16="http://schemas.microsoft.com/office/drawing/2014/main" id="{64045819-B883-4D54-4DA4-B295D38B7D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60" name="object 20">
              <a:extLst>
                <a:ext uri="{FF2B5EF4-FFF2-40B4-BE49-F238E27FC236}">
                  <a16:creationId xmlns:a16="http://schemas.microsoft.com/office/drawing/2014/main" id="{410BE4A1-F347-4EB4-F564-7C416DCFB5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1">
              <a:extLst>
                <a:ext uri="{FF2B5EF4-FFF2-40B4-BE49-F238E27FC236}">
                  <a16:creationId xmlns:a16="http://schemas.microsoft.com/office/drawing/2014/main" id="{AEF4F2EC-D751-0FA1-1223-9F66FA7838F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2">
              <a:extLst>
                <a:ext uri="{FF2B5EF4-FFF2-40B4-BE49-F238E27FC236}">
                  <a16:creationId xmlns:a16="http://schemas.microsoft.com/office/drawing/2014/main" id="{D4C9B25D-4EC7-4656-12C9-169E04ED5F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63" name="object 23">
              <a:extLst>
                <a:ext uri="{FF2B5EF4-FFF2-40B4-BE49-F238E27FC236}">
                  <a16:creationId xmlns:a16="http://schemas.microsoft.com/office/drawing/2014/main" id="{06D9AAA4-F58C-274A-6287-C184476BEA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4" name="object 24">
              <a:extLst>
                <a:ext uri="{FF2B5EF4-FFF2-40B4-BE49-F238E27FC236}">
                  <a16:creationId xmlns:a16="http://schemas.microsoft.com/office/drawing/2014/main" id="{A33421F1-5F06-ECC5-5F71-3FB788A084CD}"/>
                </a:ext>
              </a:extLst>
            </p:cNvPr>
            <p:cNvPicPr/>
            <p:nvPr/>
          </p:nvPicPr>
          <p:blipFill>
            <a:blip r:embed="rId5" cstate="print"/>
            <a:stretch>
              <a:fillRect/>
            </a:stretch>
          </p:blipFill>
          <p:spPr>
            <a:xfrm>
              <a:off x="908206" y="665402"/>
              <a:ext cx="90711" cy="160393"/>
            </a:xfrm>
            <a:prstGeom prst="rect">
              <a:avLst/>
            </a:prstGeom>
          </p:spPr>
        </p:pic>
        <p:sp>
          <p:nvSpPr>
            <p:cNvPr id="65" name="object 25">
              <a:extLst>
                <a:ext uri="{FF2B5EF4-FFF2-40B4-BE49-F238E27FC236}">
                  <a16:creationId xmlns:a16="http://schemas.microsoft.com/office/drawing/2014/main" id="{25F734D4-3454-38F5-2E1F-2AAFA4CB394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6" name="object 26">
              <a:extLst>
                <a:ext uri="{FF2B5EF4-FFF2-40B4-BE49-F238E27FC236}">
                  <a16:creationId xmlns:a16="http://schemas.microsoft.com/office/drawing/2014/main" id="{D0EF648F-0907-981D-2E35-8FB7C1771D8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7" name="object 27">
              <a:extLst>
                <a:ext uri="{FF2B5EF4-FFF2-40B4-BE49-F238E27FC236}">
                  <a16:creationId xmlns:a16="http://schemas.microsoft.com/office/drawing/2014/main" id="{134B19D8-13EB-5163-D7F6-984E11FBA71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8" name="object 28">
              <a:extLst>
                <a:ext uri="{FF2B5EF4-FFF2-40B4-BE49-F238E27FC236}">
                  <a16:creationId xmlns:a16="http://schemas.microsoft.com/office/drawing/2014/main" id="{949F63AE-9527-3368-B64A-7B23A8892C6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9" name="object 29">
              <a:extLst>
                <a:ext uri="{FF2B5EF4-FFF2-40B4-BE49-F238E27FC236}">
                  <a16:creationId xmlns:a16="http://schemas.microsoft.com/office/drawing/2014/main" id="{7580DDBF-EECB-DE59-5ABD-5758A1E583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70" name="object 30">
              <a:extLst>
                <a:ext uri="{FF2B5EF4-FFF2-40B4-BE49-F238E27FC236}">
                  <a16:creationId xmlns:a16="http://schemas.microsoft.com/office/drawing/2014/main" id="{7C00BAB2-848B-4D2B-C4A0-85AD89ED1739}"/>
                </a:ext>
              </a:extLst>
            </p:cNvPr>
            <p:cNvPicPr/>
            <p:nvPr/>
          </p:nvPicPr>
          <p:blipFill>
            <a:blip r:embed="rId6" cstate="print"/>
            <a:stretch>
              <a:fillRect/>
            </a:stretch>
          </p:blipFill>
          <p:spPr>
            <a:xfrm>
              <a:off x="10152472" y="665402"/>
              <a:ext cx="90718" cy="160393"/>
            </a:xfrm>
            <a:prstGeom prst="rect">
              <a:avLst/>
            </a:prstGeom>
          </p:spPr>
        </p:pic>
      </p:grpSp>
      <p:sp>
        <p:nvSpPr>
          <p:cNvPr id="71" name="object 77">
            <a:extLst>
              <a:ext uri="{FF2B5EF4-FFF2-40B4-BE49-F238E27FC236}">
                <a16:creationId xmlns:a16="http://schemas.microsoft.com/office/drawing/2014/main" id="{3C369771-1D95-FEEE-0E51-8C7353EC23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11">
            <a:extLst>
              <a:ext uri="{FF2B5EF4-FFF2-40B4-BE49-F238E27FC236}">
                <a16:creationId xmlns:a16="http://schemas.microsoft.com/office/drawing/2014/main" id="{C3954C08-65CB-49A9-A0D3-B9DD33062A27}"/>
              </a:ext>
            </a:extLst>
          </p:cNvPr>
          <p:cNvSpPr txBox="1"/>
          <p:nvPr/>
        </p:nvSpPr>
        <p:spPr>
          <a:xfrm>
            <a:off x="1321704" y="4180284"/>
            <a:ext cx="4810125" cy="1629805"/>
          </a:xfrm>
          <a:prstGeom prst="rect">
            <a:avLst/>
          </a:prstGeom>
        </p:spPr>
        <p:txBody>
          <a:bodyPr vert="horz" wrap="square" lIns="0" tIns="1905" rIns="0" bIns="0" rtlCol="0">
            <a:spAutoFit/>
          </a:bodyPr>
          <a:lstStyle/>
          <a:p>
            <a:pPr marL="12700" marR="5080" algn="just">
              <a:lnSpc>
                <a:spcPct val="103899"/>
              </a:lnSpc>
              <a:spcBef>
                <a:spcPts val="15"/>
              </a:spcBef>
            </a:pPr>
            <a:r>
              <a:rPr lang="en-US" sz="2050" b="1" dirty="0">
                <a:solidFill>
                  <a:srgbClr val="602177"/>
                </a:solidFill>
                <a:latin typeface="Calibri"/>
                <a:cs typeface="Calibri"/>
              </a:rPr>
              <a:t>The email address sending the email does not correspond to the official website address. Also, be careful with e-mails offering money or goods. When it is too good to be true, it’s because it is!</a:t>
            </a:r>
            <a:endParaRPr sz="2050" b="1" dirty="0">
              <a:latin typeface="Calibri"/>
              <a:cs typeface="Calibri"/>
            </a:endParaRPr>
          </a:p>
        </p:txBody>
      </p:sp>
      <p:sp>
        <p:nvSpPr>
          <p:cNvPr id="48" name="object 12">
            <a:extLst>
              <a:ext uri="{FF2B5EF4-FFF2-40B4-BE49-F238E27FC236}">
                <a16:creationId xmlns:a16="http://schemas.microsoft.com/office/drawing/2014/main" id="{65A80A3B-7D88-45E3-AB41-1F25347A2E96}"/>
              </a:ext>
            </a:extLst>
          </p:cNvPr>
          <p:cNvSpPr/>
          <p:nvPr/>
        </p:nvSpPr>
        <p:spPr>
          <a:xfrm>
            <a:off x="2889250" y="6564902"/>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extLst>
      <p:ext uri="{BB962C8B-B14F-4D97-AF65-F5344CB8AC3E}">
        <p14:creationId xmlns:p14="http://schemas.microsoft.com/office/powerpoint/2010/main" val="3894082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7" name="Picture 2" descr="Delivery SMS scams arrive in abundance, how to tell – Pickr">
            <a:extLst>
              <a:ext uri="{FF2B5EF4-FFF2-40B4-BE49-F238E27FC236}">
                <a16:creationId xmlns:a16="http://schemas.microsoft.com/office/drawing/2014/main" id="{F09B259D-4AF3-404A-85F8-E807294D1F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4BD48F-DE58-4681-B956-7B3B57D9AF5A}"/>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53479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1668082" y="6986623"/>
            <a:ext cx="5640767" cy="1275990"/>
          </a:xfrm>
          <a:prstGeom prst="rect">
            <a:avLst/>
          </a:prstGeom>
        </p:spPr>
        <p:txBody>
          <a:bodyPr vert="horz" wrap="square" lIns="0" tIns="13970" rIns="0" bIns="0" rtlCol="0">
            <a:spAutoFit/>
          </a:bodyPr>
          <a:lstStyle/>
          <a:p>
            <a:pPr marL="12700" algn="just">
              <a:lnSpc>
                <a:spcPct val="100000"/>
              </a:lnSpc>
              <a:spcBef>
                <a:spcPts val="110"/>
              </a:spcBef>
            </a:pPr>
            <a:r>
              <a:rPr lang="en-US" sz="2050" b="1" dirty="0">
                <a:solidFill>
                  <a:srgbClr val="602177"/>
                </a:solidFill>
                <a:latin typeface="Calibri"/>
                <a:cs typeface="Calibri"/>
              </a:rPr>
              <a:t>Beware of messages that require an immediate response or action. There is a good chance that this destination address is a scam, as it does not correspond to the official website address.</a:t>
            </a:r>
            <a:endParaRPr lang="fr-FR" sz="2050" b="1"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a:t>
            </a:r>
            <a:endParaRPr sz="8100" b="1" spc="-150" dirty="0">
              <a:latin typeface="Calibri"/>
              <a:cs typeface="Calibri"/>
            </a:endParaRPr>
          </a:p>
        </p:txBody>
      </p:sp>
      <p:sp>
        <p:nvSpPr>
          <p:cNvPr id="35" name="object 13">
            <a:extLst>
              <a:ext uri="{FF2B5EF4-FFF2-40B4-BE49-F238E27FC236}">
                <a16:creationId xmlns:a16="http://schemas.microsoft.com/office/drawing/2014/main" id="{0707E4A5-CB2E-5BE1-0647-994A7F761F1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6" name="object 15">
            <a:extLst>
              <a:ext uri="{FF2B5EF4-FFF2-40B4-BE49-F238E27FC236}">
                <a16:creationId xmlns:a16="http://schemas.microsoft.com/office/drawing/2014/main" id="{3EF389A4-5716-299E-552C-026248FD12D2}"/>
              </a:ext>
            </a:extLst>
          </p:cNvPr>
          <p:cNvGrpSpPr/>
          <p:nvPr/>
        </p:nvGrpSpPr>
        <p:grpSpPr>
          <a:xfrm>
            <a:off x="717524" y="611775"/>
            <a:ext cx="18580100" cy="436245"/>
            <a:chOff x="717524" y="611775"/>
            <a:chExt cx="18580100" cy="436245"/>
          </a:xfrm>
        </p:grpSpPr>
        <p:sp>
          <p:nvSpPr>
            <p:cNvPr id="37" name="object 16">
              <a:extLst>
                <a:ext uri="{FF2B5EF4-FFF2-40B4-BE49-F238E27FC236}">
                  <a16:creationId xmlns:a16="http://schemas.microsoft.com/office/drawing/2014/main" id="{726C4531-A8D0-0FBE-FF8D-AB3D5828F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8" name="object 17">
              <a:extLst>
                <a:ext uri="{FF2B5EF4-FFF2-40B4-BE49-F238E27FC236}">
                  <a16:creationId xmlns:a16="http://schemas.microsoft.com/office/drawing/2014/main" id="{52373D38-13D7-F0D0-909F-48871C3D91DA}"/>
                </a:ext>
              </a:extLst>
            </p:cNvPr>
            <p:cNvPicPr/>
            <p:nvPr/>
          </p:nvPicPr>
          <p:blipFill>
            <a:blip r:embed="rId2" cstate="print"/>
            <a:stretch>
              <a:fillRect/>
            </a:stretch>
          </p:blipFill>
          <p:spPr>
            <a:xfrm>
              <a:off x="10231913" y="804489"/>
              <a:ext cx="101850" cy="104708"/>
            </a:xfrm>
            <a:prstGeom prst="rect">
              <a:avLst/>
            </a:prstGeom>
          </p:spPr>
        </p:pic>
        <p:sp>
          <p:nvSpPr>
            <p:cNvPr id="39" name="object 18">
              <a:extLst>
                <a:ext uri="{FF2B5EF4-FFF2-40B4-BE49-F238E27FC236}">
                  <a16:creationId xmlns:a16="http://schemas.microsoft.com/office/drawing/2014/main" id="{E1A9DB06-29B8-8B7F-4BDF-DBBF4B3EBE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0" name="object 19">
              <a:extLst>
                <a:ext uri="{FF2B5EF4-FFF2-40B4-BE49-F238E27FC236}">
                  <a16:creationId xmlns:a16="http://schemas.microsoft.com/office/drawing/2014/main" id="{016A48DA-6A3E-3682-F3A2-CE5C7460A46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1" name="object 20">
              <a:extLst>
                <a:ext uri="{FF2B5EF4-FFF2-40B4-BE49-F238E27FC236}">
                  <a16:creationId xmlns:a16="http://schemas.microsoft.com/office/drawing/2014/main" id="{B15530D7-58E7-193B-91CA-1421FB32953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2" name="object 21">
              <a:extLst>
                <a:ext uri="{FF2B5EF4-FFF2-40B4-BE49-F238E27FC236}">
                  <a16:creationId xmlns:a16="http://schemas.microsoft.com/office/drawing/2014/main" id="{B30359DD-47A1-3D4D-54A2-53BD1ACE8CAF}"/>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3" name="object 22">
              <a:extLst>
                <a:ext uri="{FF2B5EF4-FFF2-40B4-BE49-F238E27FC236}">
                  <a16:creationId xmlns:a16="http://schemas.microsoft.com/office/drawing/2014/main" id="{22181C3D-9AF4-5D0D-6031-8E021C9198E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4" name="object 23">
              <a:extLst>
                <a:ext uri="{FF2B5EF4-FFF2-40B4-BE49-F238E27FC236}">
                  <a16:creationId xmlns:a16="http://schemas.microsoft.com/office/drawing/2014/main" id="{0691E987-3A4A-4925-927A-6A02B25BA1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5" name="object 24">
              <a:extLst>
                <a:ext uri="{FF2B5EF4-FFF2-40B4-BE49-F238E27FC236}">
                  <a16:creationId xmlns:a16="http://schemas.microsoft.com/office/drawing/2014/main" id="{F061F8C1-F925-A107-1A6B-7181B76A217B}"/>
                </a:ext>
              </a:extLst>
            </p:cNvPr>
            <p:cNvPicPr/>
            <p:nvPr/>
          </p:nvPicPr>
          <p:blipFill>
            <a:blip r:embed="rId3" cstate="print"/>
            <a:stretch>
              <a:fillRect/>
            </a:stretch>
          </p:blipFill>
          <p:spPr>
            <a:xfrm>
              <a:off x="908206" y="665402"/>
              <a:ext cx="90711" cy="160393"/>
            </a:xfrm>
            <a:prstGeom prst="rect">
              <a:avLst/>
            </a:prstGeom>
          </p:spPr>
        </p:pic>
        <p:sp>
          <p:nvSpPr>
            <p:cNvPr id="46" name="object 25">
              <a:extLst>
                <a:ext uri="{FF2B5EF4-FFF2-40B4-BE49-F238E27FC236}">
                  <a16:creationId xmlns:a16="http://schemas.microsoft.com/office/drawing/2014/main" id="{A3C4632F-939F-490D-C0D1-75F8AC1E6F5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7" name="object 26">
              <a:extLst>
                <a:ext uri="{FF2B5EF4-FFF2-40B4-BE49-F238E27FC236}">
                  <a16:creationId xmlns:a16="http://schemas.microsoft.com/office/drawing/2014/main" id="{8110DB77-C749-4189-2774-0D4BD0A639B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7">
              <a:extLst>
                <a:ext uri="{FF2B5EF4-FFF2-40B4-BE49-F238E27FC236}">
                  <a16:creationId xmlns:a16="http://schemas.microsoft.com/office/drawing/2014/main" id="{E4CFB20B-3C9A-6431-DF41-5BB52A470F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AB976F07-AA49-A253-516B-EDD789FABEF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0" name="object 29">
              <a:extLst>
                <a:ext uri="{FF2B5EF4-FFF2-40B4-BE49-F238E27FC236}">
                  <a16:creationId xmlns:a16="http://schemas.microsoft.com/office/drawing/2014/main" id="{3301F333-5613-7A0C-D276-690B5F48D0A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1" name="object 30">
              <a:extLst>
                <a:ext uri="{FF2B5EF4-FFF2-40B4-BE49-F238E27FC236}">
                  <a16:creationId xmlns:a16="http://schemas.microsoft.com/office/drawing/2014/main" id="{02845191-CB15-D71A-2F14-7EA7B78633D9}"/>
                </a:ext>
              </a:extLst>
            </p:cNvPr>
            <p:cNvPicPr/>
            <p:nvPr/>
          </p:nvPicPr>
          <p:blipFill>
            <a:blip r:embed="rId4" cstate="print"/>
            <a:stretch>
              <a:fillRect/>
            </a:stretch>
          </p:blipFill>
          <p:spPr>
            <a:xfrm>
              <a:off x="10152472" y="665402"/>
              <a:ext cx="90718" cy="160393"/>
            </a:xfrm>
            <a:prstGeom prst="rect">
              <a:avLst/>
            </a:prstGeom>
          </p:spPr>
        </p:pic>
      </p:grpSp>
      <p:sp>
        <p:nvSpPr>
          <p:cNvPr id="52" name="object 77">
            <a:extLst>
              <a:ext uri="{FF2B5EF4-FFF2-40B4-BE49-F238E27FC236}">
                <a16:creationId xmlns:a16="http://schemas.microsoft.com/office/drawing/2014/main" id="{86624AD9-7ABF-FC0A-B0E4-57CD0C44085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4" name="object 12">
            <a:extLst>
              <a:ext uri="{FF2B5EF4-FFF2-40B4-BE49-F238E27FC236}">
                <a16:creationId xmlns:a16="http://schemas.microsoft.com/office/drawing/2014/main" id="{CD98CBA7-E4E1-45DC-A5FA-DCBA18DD5096}"/>
              </a:ext>
            </a:extLst>
          </p:cNvPr>
          <p:cNvSpPr/>
          <p:nvPr/>
        </p:nvSpPr>
        <p:spPr>
          <a:xfrm>
            <a:off x="2499570" y="476504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54" name="object 13">
            <a:extLst>
              <a:ext uri="{FF2B5EF4-FFF2-40B4-BE49-F238E27FC236}">
                <a16:creationId xmlns:a16="http://schemas.microsoft.com/office/drawing/2014/main" id="{E611D857-A7EC-49F0-88DD-22EB36F6F3D7}"/>
              </a:ext>
            </a:extLst>
          </p:cNvPr>
          <p:cNvSpPr txBox="1"/>
          <p:nvPr/>
        </p:nvSpPr>
        <p:spPr>
          <a:xfrm rot="20880000">
            <a:off x="2880559" y="5230376"/>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pic>
        <p:nvPicPr>
          <p:cNvPr id="55" name="Picture 2" descr="Delivery SMS scams arrive in abundance, how to tell – Pickr">
            <a:extLst>
              <a:ext uri="{FF2B5EF4-FFF2-40B4-BE49-F238E27FC236}">
                <a16:creationId xmlns:a16="http://schemas.microsoft.com/office/drawing/2014/main" id="{035A74DD-EAAC-46C7-AC17-46BE4B0038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F4118B0-E3CC-416D-8050-EF9D1731A16D}"/>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HYGIENE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8" name="object 46">
            <a:hlinkClick r:id="rId2"/>
            <a:extLst>
              <a:ext uri="{FF2B5EF4-FFF2-40B4-BE49-F238E27FC236}">
                <a16:creationId xmlns:a16="http://schemas.microsoft.com/office/drawing/2014/main" id="{69BA3B19-2A1F-4894-BA83-01E924E7530E}"/>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7" name="object 3">
            <a:extLst>
              <a:ext uri="{FF2B5EF4-FFF2-40B4-BE49-F238E27FC236}">
                <a16:creationId xmlns:a16="http://schemas.microsoft.com/office/drawing/2014/main" id="{1B742926-47C0-378D-7608-88731F8E3724}"/>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107E361E-54B1-5616-267D-BCB25AF7AA1A}"/>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8" name="object 5">
              <a:extLst>
                <a:ext uri="{FF2B5EF4-FFF2-40B4-BE49-F238E27FC236}">
                  <a16:creationId xmlns:a16="http://schemas.microsoft.com/office/drawing/2014/main" id="{12D7837F-4719-FA3B-89C7-727E9D86FBBE}"/>
                </a:ext>
              </a:extLst>
            </p:cNvPr>
            <p:cNvPicPr/>
            <p:nvPr/>
          </p:nvPicPr>
          <p:blipFill>
            <a:blip r:embed="rId4"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C735448B-737B-F40F-116E-0BD9B651B9C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0" name="object 8">
            <a:extLst>
              <a:ext uri="{FF2B5EF4-FFF2-40B4-BE49-F238E27FC236}">
                <a16:creationId xmlns:a16="http://schemas.microsoft.com/office/drawing/2014/main" id="{AD540D2D-158B-C40C-3617-DBB1B300268C}"/>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1" name="object 9">
            <a:extLst>
              <a:ext uri="{FF2B5EF4-FFF2-40B4-BE49-F238E27FC236}">
                <a16:creationId xmlns:a16="http://schemas.microsoft.com/office/drawing/2014/main" id="{34B9ECEB-7185-4196-BAF2-9ACE5956CEF5}"/>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2" name="object 10">
            <a:hlinkClick r:id="rId5"/>
            <a:extLst>
              <a:ext uri="{FF2B5EF4-FFF2-40B4-BE49-F238E27FC236}">
                <a16:creationId xmlns:a16="http://schemas.microsoft.com/office/drawing/2014/main" id="{606B5801-2935-253F-083F-BFA7124C9A80}"/>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3" name="object 11">
            <a:extLst>
              <a:ext uri="{FF2B5EF4-FFF2-40B4-BE49-F238E27FC236}">
                <a16:creationId xmlns:a16="http://schemas.microsoft.com/office/drawing/2014/main" id="{2EE151A1-179B-31C1-EEA2-0BBE624F3F9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34" name="object 7">
            <a:extLst>
              <a:ext uri="{FF2B5EF4-FFF2-40B4-BE49-F238E27FC236}">
                <a16:creationId xmlns:a16="http://schemas.microsoft.com/office/drawing/2014/main" id="{1BEB3F86-9F9B-CECB-42AA-37283BE2F80D}"/>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35" name="Rectangle 34">
            <a:extLst>
              <a:ext uri="{FF2B5EF4-FFF2-40B4-BE49-F238E27FC236}">
                <a16:creationId xmlns:a16="http://schemas.microsoft.com/office/drawing/2014/main" id="{A5C5CB69-B7E5-13B5-1FC0-2CE7908CF732}"/>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28380CA-EF70-409D-BD5F-DF207F9DBE5E}"/>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ZoneTexte 36">
            <a:extLst>
              <a:ext uri="{FF2B5EF4-FFF2-40B4-BE49-F238E27FC236}">
                <a16:creationId xmlns:a16="http://schemas.microsoft.com/office/drawing/2014/main" id="{E271E604-54D0-253C-AB40-3292C87443F3}"/>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Tree>
    <p:extLst>
      <p:ext uri="{BB962C8B-B14F-4D97-AF65-F5344CB8AC3E}">
        <p14:creationId xmlns:p14="http://schemas.microsoft.com/office/powerpoint/2010/main" val="406421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sp>
        <p:nvSpPr>
          <p:cNvPr id="27" name="object 12">
            <a:extLst>
              <a:ext uri="{FF2B5EF4-FFF2-40B4-BE49-F238E27FC236}">
                <a16:creationId xmlns:a16="http://schemas.microsoft.com/office/drawing/2014/main" id="{EB733667-86C3-4266-A72D-06F3F02C8E4A}"/>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0" name="object 13">
            <a:extLst>
              <a:ext uri="{FF2B5EF4-FFF2-40B4-BE49-F238E27FC236}">
                <a16:creationId xmlns:a16="http://schemas.microsoft.com/office/drawing/2014/main" id="{5EE55D1A-1313-4797-854F-3E977FD4A336}"/>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
        <p:nvSpPr>
          <p:cNvPr id="50" name="object 13">
            <a:extLst>
              <a:ext uri="{FF2B5EF4-FFF2-40B4-BE49-F238E27FC236}">
                <a16:creationId xmlns:a16="http://schemas.microsoft.com/office/drawing/2014/main" id="{ACAD9583-1D52-40BE-BE08-9237D35C0197}"/>
              </a:ext>
            </a:extLst>
          </p:cNvPr>
          <p:cNvSpPr txBox="1"/>
          <p:nvPr/>
        </p:nvSpPr>
        <p:spPr>
          <a:xfrm>
            <a:off x="1038494" y="4079089"/>
            <a:ext cx="5640767" cy="1591461"/>
          </a:xfrm>
          <a:prstGeom prst="rect">
            <a:avLst/>
          </a:prstGeom>
        </p:spPr>
        <p:txBody>
          <a:bodyPr vert="horz" wrap="square" lIns="0" tIns="13970" rIns="0" bIns="0" rtlCol="0">
            <a:spAutoFit/>
          </a:bodyPr>
          <a:lstStyle/>
          <a:p>
            <a:pPr marL="12700">
              <a:lnSpc>
                <a:spcPct val="100000"/>
              </a:lnSpc>
              <a:spcBef>
                <a:spcPts val="110"/>
              </a:spcBef>
            </a:pPr>
            <a:r>
              <a:rPr lang="en-US" sz="2050" b="1" dirty="0">
                <a:solidFill>
                  <a:srgbClr val="602177"/>
                </a:solidFill>
                <a:latin typeface="Calibri"/>
                <a:cs typeface="Calibri"/>
              </a:rPr>
              <a:t>There is a good chance that this destination address is a scam. It does not correspond to the official website address, and the "http:" link indicates that the connection is not secure, which should make you suspicious.</a:t>
            </a:r>
            <a:endParaRPr lang="fr-FR" sz="2050" b="1" dirty="0">
              <a:latin typeface="Calibri"/>
              <a:cs typeface="Calibri"/>
            </a:endParaRPr>
          </a:p>
        </p:txBody>
      </p:sp>
    </p:spTree>
    <p:extLst>
      <p:ext uri="{BB962C8B-B14F-4D97-AF65-F5344CB8AC3E}">
        <p14:creationId xmlns:p14="http://schemas.microsoft.com/office/powerpoint/2010/main" val="10266881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12">
            <a:extLst>
              <a:ext uri="{FF2B5EF4-FFF2-40B4-BE49-F238E27FC236}">
                <a16:creationId xmlns:a16="http://schemas.microsoft.com/office/drawing/2014/main" id="{0495FEE8-73C8-4EF0-A3B0-9C7BC32F8431}"/>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23" name="object 13">
            <a:extLst>
              <a:ext uri="{FF2B5EF4-FFF2-40B4-BE49-F238E27FC236}">
                <a16:creationId xmlns:a16="http://schemas.microsoft.com/office/drawing/2014/main" id="{E67E9E1B-BD98-4F96-9A82-5965DCCD912F}"/>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
        <p:nvSpPr>
          <p:cNvPr id="25" name="object 11">
            <a:extLst>
              <a:ext uri="{FF2B5EF4-FFF2-40B4-BE49-F238E27FC236}">
                <a16:creationId xmlns:a16="http://schemas.microsoft.com/office/drawing/2014/main" id="{3011194A-0788-4C35-891D-12C1FE862E77}"/>
              </a:ext>
            </a:extLst>
          </p:cNvPr>
          <p:cNvSpPr txBox="1"/>
          <p:nvPr/>
        </p:nvSpPr>
        <p:spPr>
          <a:xfrm>
            <a:off x="1634285" y="4024870"/>
            <a:ext cx="4810125" cy="2286010"/>
          </a:xfrm>
          <a:prstGeom prst="rect">
            <a:avLst/>
          </a:prstGeom>
        </p:spPr>
        <p:txBody>
          <a:bodyPr vert="horz" wrap="square" lIns="0" tIns="1905" rIns="0" bIns="0" rtlCol="0">
            <a:spAutoFit/>
          </a:bodyPr>
          <a:lstStyle/>
          <a:p>
            <a:pPr marL="12700" marR="5080" algn="just">
              <a:lnSpc>
                <a:spcPct val="103899"/>
              </a:lnSpc>
              <a:spcBef>
                <a:spcPts val="15"/>
              </a:spcBef>
            </a:pPr>
            <a:r>
              <a:rPr lang="en-US" sz="2050" b="1" dirty="0">
                <a:solidFill>
                  <a:srgbClr val="602177"/>
                </a:solidFill>
                <a:latin typeface="Calibri"/>
                <a:cs typeface="Calibri"/>
              </a:rPr>
              <a:t>The email address sending the email does not correspond to the official website address. Beware of messages that require an immediate response or action. Also, be careful with e-mails offering money or goods. When it is too good to be true, it because it is! </a:t>
            </a:r>
            <a:endParaRPr sz="2050" b="1" dirty="0">
              <a:latin typeface="Calibri"/>
              <a:cs typeface="Calibri"/>
            </a:endParaRPr>
          </a:p>
        </p:txBody>
      </p:sp>
    </p:spTree>
    <p:extLst>
      <p:ext uri="{BB962C8B-B14F-4D97-AF65-F5344CB8AC3E}">
        <p14:creationId xmlns:p14="http://schemas.microsoft.com/office/powerpoint/2010/main" val="1857017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GB" sz="3300" b="1" dirty="0">
                <a:solidFill>
                  <a:srgbClr val="231F20"/>
                </a:solidFill>
                <a:latin typeface="Arial"/>
                <a:cs typeface="Arial"/>
              </a:rPr>
              <a:t>Microsoft</a:t>
            </a:r>
            <a:r>
              <a:rPr lang="en-GB" sz="3300" b="1" spc="-145" dirty="0">
                <a:solidFill>
                  <a:srgbClr val="231F20"/>
                </a:solidFill>
                <a:latin typeface="Arial"/>
                <a:cs typeface="Arial"/>
              </a:rPr>
              <a:t> </a:t>
            </a:r>
            <a:r>
              <a:rPr lang="en-GB" sz="3300" b="1" dirty="0">
                <a:solidFill>
                  <a:srgbClr val="231F20"/>
                </a:solidFill>
                <a:latin typeface="Arial"/>
                <a:cs typeface="Arial"/>
              </a:rPr>
              <a:t>offers you an XBOX</a:t>
            </a:r>
            <a:r>
              <a:rPr lang="en-GB" sz="3300" b="1" spc="-90" dirty="0">
                <a:solidFill>
                  <a:srgbClr val="231F20"/>
                </a:solidFill>
                <a:latin typeface="Arial"/>
                <a:cs typeface="Arial"/>
              </a:rPr>
              <a:t> </a:t>
            </a:r>
            <a:r>
              <a:rPr lang="en-GB" sz="3300" b="1" dirty="0">
                <a:solidFill>
                  <a:srgbClr val="231F20"/>
                </a:solidFill>
                <a:latin typeface="Arial"/>
                <a:cs typeface="Arial"/>
              </a:rPr>
              <a:t>One.</a:t>
            </a:r>
            <a:r>
              <a:rPr lang="en-GB" sz="3300" b="1" spc="-90" dirty="0">
                <a:solidFill>
                  <a:srgbClr val="231F20"/>
                </a:solidFill>
                <a:latin typeface="Arial"/>
                <a:cs typeface="Arial"/>
              </a:rPr>
              <a:t> </a:t>
            </a:r>
            <a:r>
              <a:rPr lang="en-GB" sz="3300" dirty="0">
                <a:solidFill>
                  <a:srgbClr val="231F20"/>
                </a:solidFill>
                <a:latin typeface="Arial"/>
                <a:cs typeface="Arial"/>
              </a:rPr>
              <a:t>Congratulations, you’ve won!</a:t>
            </a:r>
            <a:r>
              <a:rPr lang="en-GB" sz="3300" spc="-70" dirty="0">
                <a:solidFill>
                  <a:srgbClr val="231F20"/>
                </a:solidFill>
                <a:latin typeface="Arial"/>
                <a:cs typeface="Arial"/>
              </a:rPr>
              <a:t> </a:t>
            </a:r>
            <a:r>
              <a:rPr lang="en-GB" sz="3300" spc="-10" dirty="0">
                <a:solidFill>
                  <a:srgbClr val="231F20"/>
                </a:solidFill>
                <a:latin typeface="Arial"/>
                <a:cs typeface="Arial"/>
              </a:rPr>
              <a:t>Get your </a:t>
            </a:r>
            <a:r>
              <a:rPr lang="en-GB" sz="3300" dirty="0">
                <a:solidFill>
                  <a:srgbClr val="231F20"/>
                </a:solidFill>
                <a:latin typeface="Arial"/>
                <a:cs typeface="Arial"/>
              </a:rPr>
              <a:t>console</a:t>
            </a:r>
            <a:r>
              <a:rPr lang="en-GB" sz="3300" spc="-65" dirty="0">
                <a:solidFill>
                  <a:srgbClr val="231F20"/>
                </a:solidFill>
                <a:latin typeface="Arial"/>
                <a:cs typeface="Arial"/>
              </a:rPr>
              <a:t>:</a:t>
            </a:r>
            <a:r>
              <a:rPr lang="en-GB" sz="3300" spc="-70" dirty="0">
                <a:solidFill>
                  <a:srgbClr val="231F20"/>
                </a:solidFill>
                <a:latin typeface="Arial"/>
                <a:cs typeface="Arial"/>
              </a:rPr>
              <a:t> </a:t>
            </a:r>
            <a:r>
              <a:rPr lang="fr-FR" sz="3300" spc="-10" dirty="0">
                <a:solidFill>
                  <a:srgbClr val="3DAAF9"/>
                </a:solidFill>
                <a:uFill>
                  <a:solidFill>
                    <a:srgbClr val="3DAAF9"/>
                  </a:solidFill>
                </a:uFill>
                <a:latin typeface="Arial"/>
                <a:cs typeface="Arial"/>
              </a:rPr>
              <a:t>https://www.</a:t>
            </a:r>
            <a:r>
              <a:rPr lang="fr-FR" sz="3300" spc="-10" dirty="0">
                <a:solidFill>
                  <a:srgbClr val="3DAAF9"/>
                </a:solidFill>
                <a:latin typeface="Arial"/>
                <a:cs typeface="Arial"/>
              </a:rPr>
              <a:t> micrọsoft.com/</a:t>
            </a:r>
            <a:endParaRPr lang="fr-F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7" name="object 14">
            <a:extLst>
              <a:ext uri="{FF2B5EF4-FFF2-40B4-BE49-F238E27FC236}">
                <a16:creationId xmlns:a16="http://schemas.microsoft.com/office/drawing/2014/main" id="{D4C362D9-7C07-4E57-B18A-0901575BE1BF}"/>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lang="en-US" sz="2050" b="1" spc="80" dirty="0">
                <a:solidFill>
                  <a:srgbClr val="602177"/>
                </a:solidFill>
                <a:latin typeface="Calibri"/>
                <a:cs typeface="Calibri"/>
              </a:rPr>
              <a:t>The destination domain name is not exactly the same as the to the official website address.</a:t>
            </a:r>
            <a:endParaRPr sz="2050" b="1" dirty="0">
              <a:latin typeface="Calibri"/>
              <a:cs typeface="Calibri"/>
            </a:endParaRPr>
          </a:p>
        </p:txBody>
      </p:sp>
      <p:sp>
        <p:nvSpPr>
          <p:cNvPr id="59" name="object 15">
            <a:extLst>
              <a:ext uri="{FF2B5EF4-FFF2-40B4-BE49-F238E27FC236}">
                <a16:creationId xmlns:a16="http://schemas.microsoft.com/office/drawing/2014/main" id="{EC7111B0-FA70-4295-BF36-01CB656D3577}"/>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lang="en-US" sz="2050" b="1" dirty="0">
                <a:solidFill>
                  <a:srgbClr val="602177"/>
                </a:solidFill>
                <a:latin typeface="Calibri"/>
                <a:cs typeface="Calibri"/>
              </a:rPr>
              <a:t>Attention: a small dot appears below the first "o" in the word microsoft.</a:t>
            </a:r>
            <a:endParaRPr lang="en-US" sz="2050" b="1" dirty="0">
              <a:latin typeface="Calibri"/>
              <a:cs typeface="Calibri"/>
            </a:endParaRPr>
          </a:p>
        </p:txBody>
      </p:sp>
      <p:sp>
        <p:nvSpPr>
          <p:cNvPr id="60" name="object 16">
            <a:extLst>
              <a:ext uri="{FF2B5EF4-FFF2-40B4-BE49-F238E27FC236}">
                <a16:creationId xmlns:a16="http://schemas.microsoft.com/office/drawing/2014/main" id="{DE915157-D4E1-42F6-B59B-A5AB2A179BF9}"/>
              </a:ext>
            </a:extLst>
          </p:cNvPr>
          <p:cNvSpPr txBox="1"/>
          <p:nvPr/>
        </p:nvSpPr>
        <p:spPr>
          <a:xfrm>
            <a:off x="10596054" y="7823256"/>
            <a:ext cx="5094796" cy="1301703"/>
          </a:xfrm>
          <a:prstGeom prst="rect">
            <a:avLst/>
          </a:prstGeom>
        </p:spPr>
        <p:txBody>
          <a:bodyPr vert="horz" wrap="square" lIns="0" tIns="1905" rIns="0" bIns="0" rtlCol="0">
            <a:spAutoFit/>
          </a:bodyPr>
          <a:lstStyle/>
          <a:p>
            <a:pPr marL="12700" marR="5080">
              <a:lnSpc>
                <a:spcPct val="103899"/>
              </a:lnSpc>
              <a:spcBef>
                <a:spcPts val="15"/>
              </a:spcBef>
            </a:pPr>
            <a:r>
              <a:rPr lang="en-US" sz="2050" b="1" spc="65" dirty="0">
                <a:solidFill>
                  <a:srgbClr val="602177"/>
                </a:solidFill>
                <a:latin typeface="Calibri"/>
                <a:cs typeface="Calibri"/>
              </a:rPr>
              <a:t>This type of scam is called typosquatting, i.e., using a letter that is graphically close to another one to make people think they are on an official website</a:t>
            </a:r>
            <a:r>
              <a:rPr sz="2050" b="1" spc="40" dirty="0">
                <a:solidFill>
                  <a:srgbClr val="602177"/>
                </a:solidFill>
                <a:latin typeface="Calibri"/>
                <a:cs typeface="Calibri"/>
              </a:rPr>
              <a:t>.</a:t>
            </a:r>
            <a:endParaRPr sz="2050" b="1" dirty="0">
              <a:latin typeface="Calibri"/>
              <a:cs typeface="Calibri"/>
            </a:endParaRPr>
          </a:p>
        </p:txBody>
      </p:sp>
      <p:grpSp>
        <p:nvGrpSpPr>
          <p:cNvPr id="2" name="object 3">
            <a:extLst>
              <a:ext uri="{FF2B5EF4-FFF2-40B4-BE49-F238E27FC236}">
                <a16:creationId xmlns:a16="http://schemas.microsoft.com/office/drawing/2014/main" id="{492969E8-3C8C-DC0D-F4C9-C55DCC5C70D6}"/>
              </a:ext>
            </a:extLst>
          </p:cNvPr>
          <p:cNvGrpSpPr/>
          <p:nvPr/>
        </p:nvGrpSpPr>
        <p:grpSpPr>
          <a:xfrm>
            <a:off x="8439198" y="3901368"/>
            <a:ext cx="6155690" cy="3343910"/>
            <a:chOff x="8439198" y="3901368"/>
            <a:chExt cx="6155690" cy="3343910"/>
          </a:xfrm>
        </p:grpSpPr>
        <p:sp>
          <p:nvSpPr>
            <p:cNvPr id="3" name="object 4">
              <a:extLst>
                <a:ext uri="{FF2B5EF4-FFF2-40B4-BE49-F238E27FC236}">
                  <a16:creationId xmlns:a16="http://schemas.microsoft.com/office/drawing/2014/main" id="{FB0BF72A-C6AF-D627-473D-94D9FD21B8EC}"/>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4" name="object 5">
              <a:extLst>
                <a:ext uri="{FF2B5EF4-FFF2-40B4-BE49-F238E27FC236}">
                  <a16:creationId xmlns:a16="http://schemas.microsoft.com/office/drawing/2014/main" id="{C4DBE517-544E-658F-5E55-9D0F625F3263}"/>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 name="object 6">
              <a:extLst>
                <a:ext uri="{FF2B5EF4-FFF2-40B4-BE49-F238E27FC236}">
                  <a16:creationId xmlns:a16="http://schemas.microsoft.com/office/drawing/2014/main" id="{4DD781AB-66C8-8654-BB19-4EFB964CCDF4}"/>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6" name="object 7">
            <a:extLst>
              <a:ext uri="{FF2B5EF4-FFF2-40B4-BE49-F238E27FC236}">
                <a16:creationId xmlns:a16="http://schemas.microsoft.com/office/drawing/2014/main" id="{907D47AB-5090-9154-EB31-69C7791513E4}"/>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GB" sz="3300" b="1" dirty="0">
                <a:solidFill>
                  <a:srgbClr val="231F20"/>
                </a:solidFill>
                <a:latin typeface="Arial"/>
                <a:cs typeface="Arial"/>
              </a:rPr>
              <a:t>Microsoft</a:t>
            </a:r>
            <a:r>
              <a:rPr lang="en-GB" sz="3300" b="1" spc="-145" dirty="0">
                <a:solidFill>
                  <a:srgbClr val="231F20"/>
                </a:solidFill>
                <a:latin typeface="Arial"/>
                <a:cs typeface="Arial"/>
              </a:rPr>
              <a:t> </a:t>
            </a:r>
            <a:r>
              <a:rPr lang="en-GB" sz="3300" b="1" dirty="0">
                <a:solidFill>
                  <a:srgbClr val="231F20"/>
                </a:solidFill>
                <a:latin typeface="Arial"/>
                <a:cs typeface="Arial"/>
              </a:rPr>
              <a:t>offers you an XBOX</a:t>
            </a:r>
            <a:r>
              <a:rPr lang="en-GB" sz="3300" b="1" spc="-90" dirty="0">
                <a:solidFill>
                  <a:srgbClr val="231F20"/>
                </a:solidFill>
                <a:latin typeface="Arial"/>
                <a:cs typeface="Arial"/>
              </a:rPr>
              <a:t> </a:t>
            </a:r>
            <a:r>
              <a:rPr lang="en-GB" sz="3300" b="1" dirty="0">
                <a:solidFill>
                  <a:srgbClr val="231F20"/>
                </a:solidFill>
                <a:latin typeface="Arial"/>
                <a:cs typeface="Arial"/>
              </a:rPr>
              <a:t>One.</a:t>
            </a:r>
            <a:r>
              <a:rPr lang="en-GB" sz="3300" b="1" spc="-90" dirty="0">
                <a:solidFill>
                  <a:srgbClr val="231F20"/>
                </a:solidFill>
                <a:latin typeface="Arial"/>
                <a:cs typeface="Arial"/>
              </a:rPr>
              <a:t> </a:t>
            </a:r>
            <a:r>
              <a:rPr lang="en-GB" sz="3300" dirty="0">
                <a:solidFill>
                  <a:srgbClr val="231F20"/>
                </a:solidFill>
                <a:latin typeface="Arial"/>
                <a:cs typeface="Arial"/>
              </a:rPr>
              <a:t>Congratulations, you’ve won!</a:t>
            </a:r>
            <a:r>
              <a:rPr lang="en-GB" sz="3300" spc="-70" dirty="0">
                <a:solidFill>
                  <a:srgbClr val="231F20"/>
                </a:solidFill>
                <a:latin typeface="Arial"/>
                <a:cs typeface="Arial"/>
              </a:rPr>
              <a:t> </a:t>
            </a:r>
            <a:r>
              <a:rPr lang="en-GB" sz="3300" spc="-10" dirty="0">
                <a:solidFill>
                  <a:srgbClr val="231F20"/>
                </a:solidFill>
                <a:latin typeface="Arial"/>
                <a:cs typeface="Arial"/>
              </a:rPr>
              <a:t>Get your </a:t>
            </a:r>
            <a:r>
              <a:rPr lang="en-GB" sz="3300" dirty="0">
                <a:solidFill>
                  <a:srgbClr val="231F20"/>
                </a:solidFill>
                <a:latin typeface="Arial"/>
                <a:cs typeface="Arial"/>
              </a:rPr>
              <a:t>console</a:t>
            </a:r>
            <a:r>
              <a:rPr lang="en-GB" sz="3300" spc="-65" dirty="0">
                <a:solidFill>
                  <a:srgbClr val="231F20"/>
                </a:solidFill>
                <a:latin typeface="Arial"/>
                <a:cs typeface="Arial"/>
              </a:rPr>
              <a:t>:</a:t>
            </a:r>
            <a:r>
              <a:rPr lang="en-GB" sz="3300" spc="-70" dirty="0">
                <a:solidFill>
                  <a:srgbClr val="231F20"/>
                </a:solidFill>
                <a:latin typeface="Arial"/>
                <a:cs typeface="Arial"/>
              </a:rPr>
              <a:t> </a:t>
            </a:r>
            <a:r>
              <a:rPr lang="fr-FR" sz="3300" spc="-10" dirty="0">
                <a:solidFill>
                  <a:srgbClr val="3DAAF9"/>
                </a:solidFill>
                <a:uFill>
                  <a:solidFill>
                    <a:srgbClr val="3DAAF9"/>
                  </a:solidFill>
                </a:uFill>
                <a:latin typeface="Arial"/>
                <a:cs typeface="Arial"/>
              </a:rPr>
              <a:t>https://www.</a:t>
            </a:r>
            <a:r>
              <a:rPr lang="fr-FR" sz="3300" spc="-10" dirty="0">
                <a:solidFill>
                  <a:srgbClr val="3DAAF9"/>
                </a:solidFill>
                <a:latin typeface="Arial"/>
                <a:cs typeface="Arial"/>
              </a:rPr>
              <a:t> micrọsoft.com/</a:t>
            </a:r>
            <a:endParaRPr lang="fr-FR" sz="3300" dirty="0">
              <a:latin typeface="Arial"/>
              <a:cs typeface="Arial"/>
            </a:endParaRPr>
          </a:p>
        </p:txBody>
      </p:sp>
      <p:grpSp>
        <p:nvGrpSpPr>
          <p:cNvPr id="7" name="object 8">
            <a:extLst>
              <a:ext uri="{FF2B5EF4-FFF2-40B4-BE49-F238E27FC236}">
                <a16:creationId xmlns:a16="http://schemas.microsoft.com/office/drawing/2014/main" id="{57DE8EDB-73DB-41C0-7DFB-FF18BBB40150}"/>
              </a:ext>
            </a:extLst>
          </p:cNvPr>
          <p:cNvGrpSpPr/>
          <p:nvPr/>
        </p:nvGrpSpPr>
        <p:grpSpPr>
          <a:xfrm>
            <a:off x="11605932" y="6705877"/>
            <a:ext cx="339090" cy="426720"/>
            <a:chOff x="11605932" y="6705877"/>
            <a:chExt cx="339090" cy="426720"/>
          </a:xfrm>
        </p:grpSpPr>
        <p:sp>
          <p:nvSpPr>
            <p:cNvPr id="8" name="object 10">
              <a:extLst>
                <a:ext uri="{FF2B5EF4-FFF2-40B4-BE49-F238E27FC236}">
                  <a16:creationId xmlns:a16="http://schemas.microsoft.com/office/drawing/2014/main" id="{751F3E17-464C-DA1C-CBF2-8F182DFF30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9" name="object 11">
              <a:extLst>
                <a:ext uri="{FF2B5EF4-FFF2-40B4-BE49-F238E27FC236}">
                  <a16:creationId xmlns:a16="http://schemas.microsoft.com/office/drawing/2014/main" id="{46799327-E0CA-E369-6CCE-DF20A7FED06F}"/>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10" name="object 12">
            <a:extLst>
              <a:ext uri="{FF2B5EF4-FFF2-40B4-BE49-F238E27FC236}">
                <a16:creationId xmlns:a16="http://schemas.microsoft.com/office/drawing/2014/main" id="{8478E392-298F-BCB0-0BEC-233C3059C192}"/>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11" name="object 13">
            <a:extLst>
              <a:ext uri="{FF2B5EF4-FFF2-40B4-BE49-F238E27FC236}">
                <a16:creationId xmlns:a16="http://schemas.microsoft.com/office/drawing/2014/main" id="{1476B4BD-444B-40D6-6EC2-F3FC5BE89493}"/>
              </a:ext>
            </a:extLst>
          </p:cNvPr>
          <p:cNvSpPr txBox="1"/>
          <p:nvPr/>
        </p:nvSpPr>
        <p:spPr>
          <a:xfrm rot="20880000">
            <a:off x="6314310" y="5523216"/>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extLst>
      <p:ext uri="{BB962C8B-B14F-4D97-AF65-F5344CB8AC3E}">
        <p14:creationId xmlns:p14="http://schemas.microsoft.com/office/powerpoint/2010/main" val="3742785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5791329"/>
          </a:xfrm>
          <a:prstGeom prst="rect">
            <a:avLst/>
          </a:prstGeom>
        </p:spPr>
        <p:txBody>
          <a:bodyPr vert="horz" wrap="square" lIns="0" tIns="96520" rIns="0" bIns="0" rtlCol="0">
            <a:spAutoFit/>
          </a:bodyPr>
          <a:lstStyle/>
          <a:p>
            <a:pPr marL="2249170" marR="5080" indent="-382905" algn="r">
              <a:lnSpc>
                <a:spcPts val="7420"/>
              </a:lnSpc>
              <a:spcBef>
                <a:spcPts val="760"/>
              </a:spcBef>
            </a:pPr>
            <a:r>
              <a:rPr lang="en-US" sz="6600" b="1" spc="-150" dirty="0">
                <a:solidFill>
                  <a:srgbClr val="231F20"/>
                </a:solidFill>
                <a:latin typeface="Calibri"/>
                <a:cs typeface="Calibri"/>
              </a:rPr>
              <a:t>YOU HAVE A </a:t>
            </a:r>
            <a:r>
              <a:rPr lang="en-US" sz="6600" b="1" u="sng" spc="-150" dirty="0">
                <a:solidFill>
                  <a:srgbClr val="231F20"/>
                </a:solidFill>
                <a:latin typeface="Calibri"/>
                <a:cs typeface="Calibri"/>
              </a:rPr>
              <a:t>DOUBT</a:t>
            </a:r>
            <a:r>
              <a:rPr lang="en-US" sz="6600" b="1" spc="-150" dirty="0">
                <a:solidFill>
                  <a:srgbClr val="231F20"/>
                </a:solidFill>
                <a:latin typeface="Calibri"/>
                <a:cs typeface="Calibri"/>
              </a:rPr>
              <a:t> ABOUT THE MESSAGE YOU RECEIVED?</a:t>
            </a:r>
            <a:endParaRPr lang="fr-FR" sz="6600" b="1" spc="-150" dirty="0">
              <a:latin typeface="Calibri"/>
              <a:cs typeface="Calibri"/>
            </a:endParaRPr>
          </a:p>
        </p:txBody>
      </p:sp>
      <p:sp>
        <p:nvSpPr>
          <p:cNvPr id="3" name="object 3"/>
          <p:cNvSpPr txBox="1"/>
          <p:nvPr/>
        </p:nvSpPr>
        <p:spPr>
          <a:xfrm>
            <a:off x="8985250" y="1775634"/>
            <a:ext cx="8803186" cy="6496650"/>
          </a:xfrm>
          <a:prstGeom prst="rect">
            <a:avLst/>
          </a:prstGeom>
        </p:spPr>
        <p:txBody>
          <a:bodyPr vert="horz" wrap="square" lIns="0" tIns="15240" rIns="0" bIns="0" rtlCol="0">
            <a:spAutoFit/>
          </a:bodyPr>
          <a:lstStyle/>
          <a:p>
            <a:pPr marL="12700">
              <a:lnSpc>
                <a:spcPts val="2760"/>
              </a:lnSpc>
              <a:spcBef>
                <a:spcPts val="120"/>
              </a:spcBef>
            </a:pPr>
            <a:r>
              <a:rPr lang="en-US" sz="2450" b="1" spc="65" dirty="0">
                <a:solidFill>
                  <a:srgbClr val="231F20"/>
                </a:solidFill>
                <a:latin typeface="Calibri"/>
                <a:cs typeface="Calibri"/>
              </a:rPr>
              <a:t>Don't be afraid! </a:t>
            </a:r>
            <a:r>
              <a:rPr lang="en-US" sz="2450" spc="65" dirty="0">
                <a:solidFill>
                  <a:srgbClr val="231F20"/>
                </a:solidFill>
                <a:latin typeface="Calibri"/>
                <a:cs typeface="Calibri"/>
              </a:rPr>
              <a:t>You probably don't have anything incriminating to blame yourself for</a:t>
            </a:r>
          </a:p>
          <a:p>
            <a:pPr marL="12700">
              <a:lnSpc>
                <a:spcPts val="2760"/>
              </a:lnSpc>
              <a:spcBef>
                <a:spcPts val="120"/>
              </a:spcBef>
            </a:pPr>
            <a:endParaRPr lang="en-US" sz="2450" b="1" spc="65" dirty="0">
              <a:solidFill>
                <a:srgbClr val="231F20"/>
              </a:solidFill>
              <a:latin typeface="Calibri"/>
              <a:cs typeface="Calibri"/>
            </a:endParaRPr>
          </a:p>
          <a:p>
            <a:pPr marL="12700">
              <a:lnSpc>
                <a:spcPts val="2760"/>
              </a:lnSpc>
              <a:spcBef>
                <a:spcPts val="120"/>
              </a:spcBef>
            </a:pPr>
            <a:r>
              <a:rPr lang="en-US" sz="2450" b="1" dirty="0">
                <a:solidFill>
                  <a:srgbClr val="231F20"/>
                </a:solidFill>
                <a:latin typeface="Calibri"/>
                <a:cs typeface="Calibri"/>
              </a:rPr>
              <a:t>Do not open links or attachments</a:t>
            </a:r>
            <a:r>
              <a:rPr lang="en-US" sz="2450" dirty="0">
                <a:solidFill>
                  <a:srgbClr val="231F20"/>
                </a:solidFill>
                <a:latin typeface="Calibri"/>
                <a:cs typeface="Calibri"/>
              </a:rPr>
              <a:t> without being sure of the reliability of the sender</a:t>
            </a:r>
          </a:p>
          <a:p>
            <a:pPr marL="12700">
              <a:lnSpc>
                <a:spcPts val="2760"/>
              </a:lnSpc>
              <a:spcBef>
                <a:spcPts val="2175"/>
              </a:spcBef>
            </a:pPr>
            <a:r>
              <a:rPr lang="en-US" sz="2450" b="1" spc="65" dirty="0">
                <a:solidFill>
                  <a:srgbClr val="231F20"/>
                </a:solidFill>
                <a:latin typeface="Calibri"/>
                <a:cs typeface="Calibri"/>
              </a:rPr>
              <a:t>Check the sender's address: </a:t>
            </a:r>
            <a:r>
              <a:rPr lang="en-US" sz="2450" spc="65" dirty="0">
                <a:solidFill>
                  <a:srgbClr val="231F20"/>
                </a:solidFill>
                <a:latin typeface="Calibri"/>
                <a:cs typeface="Calibri"/>
              </a:rPr>
              <a:t>contact him through another channel. </a:t>
            </a:r>
          </a:p>
          <a:p>
            <a:pPr marL="12700" marR="5080">
              <a:lnSpc>
                <a:spcPts val="2580"/>
              </a:lnSpc>
              <a:spcBef>
                <a:spcPts val="2600"/>
              </a:spcBef>
            </a:pPr>
            <a:r>
              <a:rPr lang="en-US" sz="2450" b="1" spc="90" dirty="0">
                <a:solidFill>
                  <a:srgbClr val="231F20"/>
                </a:solidFill>
                <a:latin typeface="Calibri"/>
                <a:cs typeface="Calibri"/>
              </a:rPr>
              <a:t>Do not respond to any suspicious or blackmail emails </a:t>
            </a:r>
            <a:r>
              <a:rPr lang="en-US" sz="2450" spc="90" dirty="0">
                <a:solidFill>
                  <a:srgbClr val="231F20"/>
                </a:solidFill>
                <a:latin typeface="Calibri"/>
                <a:cs typeface="Calibri"/>
              </a:rPr>
              <a:t>to avoid show the sender that you are receptive to the message</a:t>
            </a:r>
          </a:p>
          <a:p>
            <a:pPr marL="12700" marR="1007744">
              <a:lnSpc>
                <a:spcPts val="2580"/>
              </a:lnSpc>
              <a:spcBef>
                <a:spcPts val="2560"/>
              </a:spcBef>
            </a:pPr>
            <a:r>
              <a:rPr lang="en-US" sz="2450" b="1" spc="70" dirty="0">
                <a:solidFill>
                  <a:srgbClr val="231F20"/>
                </a:solidFill>
                <a:latin typeface="Calibri"/>
                <a:cs typeface="Calibri"/>
              </a:rPr>
              <a:t>Change your passwords, avoid having the same password </a:t>
            </a:r>
            <a:r>
              <a:rPr lang="en-US" sz="2450" spc="70" dirty="0">
                <a:solidFill>
                  <a:srgbClr val="231F20"/>
                </a:solidFill>
                <a:latin typeface="Calibri"/>
                <a:cs typeface="Calibri"/>
              </a:rPr>
              <a:t>for each account to protect yourself from cascading attacks and, if possible, </a:t>
            </a:r>
            <a:r>
              <a:rPr lang="en-US" sz="2450" b="1" spc="70" dirty="0">
                <a:solidFill>
                  <a:srgbClr val="231F20"/>
                </a:solidFill>
                <a:latin typeface="Calibri"/>
                <a:cs typeface="Calibri"/>
              </a:rPr>
              <a:t>activate double authentication on your most sensitive accounts,</a:t>
            </a:r>
            <a:r>
              <a:rPr lang="en-US" sz="2450" spc="70" dirty="0">
                <a:solidFill>
                  <a:srgbClr val="231F20"/>
                </a:solidFill>
                <a:latin typeface="Calibri"/>
                <a:cs typeface="Calibri"/>
              </a:rPr>
              <a:t> including your email accounts</a:t>
            </a:r>
          </a:p>
          <a:p>
            <a:pPr marL="12700">
              <a:lnSpc>
                <a:spcPct val="100000"/>
              </a:lnSpc>
              <a:spcBef>
                <a:spcPts val="2180"/>
              </a:spcBef>
            </a:pPr>
            <a:r>
              <a:rPr lang="fr-FR" sz="2450" b="1" spc="85" dirty="0">
                <a:solidFill>
                  <a:srgbClr val="231F20"/>
                </a:solidFill>
                <a:latin typeface="Calibri"/>
                <a:cs typeface="Calibri"/>
              </a:rPr>
              <a:t>Delete th</a:t>
            </a:r>
            <a:r>
              <a:rPr sz="2450" b="1" spc="85" dirty="0">
                <a:solidFill>
                  <a:srgbClr val="231F20"/>
                </a:solidFill>
                <a:latin typeface="Calibri"/>
                <a:cs typeface="Calibri"/>
              </a:rPr>
              <a:t>e</a:t>
            </a:r>
            <a:r>
              <a:rPr sz="2450" b="1" spc="15" dirty="0">
                <a:solidFill>
                  <a:srgbClr val="231F20"/>
                </a:solidFill>
                <a:latin typeface="Calibri"/>
                <a:cs typeface="Calibri"/>
              </a:rPr>
              <a:t> </a:t>
            </a:r>
            <a:r>
              <a:rPr sz="2450" b="1" spc="65" dirty="0">
                <a:solidFill>
                  <a:srgbClr val="231F20"/>
                </a:solidFill>
                <a:latin typeface="Calibri"/>
                <a:cs typeface="Calibri"/>
              </a:rPr>
              <a:t>message</a:t>
            </a:r>
            <a:endParaRPr sz="2450" b="1"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3" name="object 13"/>
          <p:cNvGrpSpPr/>
          <p:nvPr/>
        </p:nvGrpSpPr>
        <p:grpSpPr>
          <a:xfrm>
            <a:off x="8271516" y="4937526"/>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16" name="object 16"/>
          <p:cNvGrpSpPr/>
          <p:nvPr/>
        </p:nvGrpSpPr>
        <p:grpSpPr>
          <a:xfrm>
            <a:off x="8271505" y="595655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sp>
        <p:nvSpPr>
          <p:cNvPr id="48" name="object 13">
            <a:extLst>
              <a:ext uri="{FF2B5EF4-FFF2-40B4-BE49-F238E27FC236}">
                <a16:creationId xmlns:a16="http://schemas.microsoft.com/office/drawing/2014/main" id="{1EA9E739-EF12-42D7-314A-A8AD9CEA7E5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9" name="object 15">
            <a:extLst>
              <a:ext uri="{FF2B5EF4-FFF2-40B4-BE49-F238E27FC236}">
                <a16:creationId xmlns:a16="http://schemas.microsoft.com/office/drawing/2014/main" id="{6D2F0648-83D3-912C-19D3-5AD808B4302F}"/>
              </a:ext>
            </a:extLst>
          </p:cNvPr>
          <p:cNvGrpSpPr/>
          <p:nvPr/>
        </p:nvGrpSpPr>
        <p:grpSpPr>
          <a:xfrm>
            <a:off x="717524" y="611775"/>
            <a:ext cx="18580100" cy="436245"/>
            <a:chOff x="717524" y="611775"/>
            <a:chExt cx="18580100" cy="436245"/>
          </a:xfrm>
        </p:grpSpPr>
        <p:sp>
          <p:nvSpPr>
            <p:cNvPr id="50" name="object 16">
              <a:extLst>
                <a:ext uri="{FF2B5EF4-FFF2-40B4-BE49-F238E27FC236}">
                  <a16:creationId xmlns:a16="http://schemas.microsoft.com/office/drawing/2014/main" id="{56F70C30-3D66-7589-7AB7-A18E0B17D8F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1" name="object 17">
              <a:extLst>
                <a:ext uri="{FF2B5EF4-FFF2-40B4-BE49-F238E27FC236}">
                  <a16:creationId xmlns:a16="http://schemas.microsoft.com/office/drawing/2014/main" id="{79F0EACF-C70F-319C-7E3E-E74FACB30C3F}"/>
                </a:ext>
              </a:extLst>
            </p:cNvPr>
            <p:cNvPicPr/>
            <p:nvPr/>
          </p:nvPicPr>
          <p:blipFill>
            <a:blip r:embed="rId2" cstate="print"/>
            <a:stretch>
              <a:fillRect/>
            </a:stretch>
          </p:blipFill>
          <p:spPr>
            <a:xfrm>
              <a:off x="10231913" y="804489"/>
              <a:ext cx="101850" cy="104708"/>
            </a:xfrm>
            <a:prstGeom prst="rect">
              <a:avLst/>
            </a:prstGeom>
          </p:spPr>
        </p:pic>
        <p:sp>
          <p:nvSpPr>
            <p:cNvPr id="52" name="object 18">
              <a:extLst>
                <a:ext uri="{FF2B5EF4-FFF2-40B4-BE49-F238E27FC236}">
                  <a16:creationId xmlns:a16="http://schemas.microsoft.com/office/drawing/2014/main" id="{96E84375-9BAF-6487-5D36-90080237913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3" name="object 19">
              <a:extLst>
                <a:ext uri="{FF2B5EF4-FFF2-40B4-BE49-F238E27FC236}">
                  <a16:creationId xmlns:a16="http://schemas.microsoft.com/office/drawing/2014/main" id="{24242527-7B61-BC4A-C684-A1ECFFA70B6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4" name="object 20">
              <a:extLst>
                <a:ext uri="{FF2B5EF4-FFF2-40B4-BE49-F238E27FC236}">
                  <a16:creationId xmlns:a16="http://schemas.microsoft.com/office/drawing/2014/main" id="{4ED31570-EF7E-AEDF-5049-30A224E80F0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5" name="object 21">
              <a:extLst>
                <a:ext uri="{FF2B5EF4-FFF2-40B4-BE49-F238E27FC236}">
                  <a16:creationId xmlns:a16="http://schemas.microsoft.com/office/drawing/2014/main" id="{107149BA-E2EF-D057-1EE9-6550559310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6" name="object 22">
              <a:extLst>
                <a:ext uri="{FF2B5EF4-FFF2-40B4-BE49-F238E27FC236}">
                  <a16:creationId xmlns:a16="http://schemas.microsoft.com/office/drawing/2014/main" id="{7BD53511-7D02-B6D7-6A44-C2132F7E57B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7" name="object 23">
              <a:extLst>
                <a:ext uri="{FF2B5EF4-FFF2-40B4-BE49-F238E27FC236}">
                  <a16:creationId xmlns:a16="http://schemas.microsoft.com/office/drawing/2014/main" id="{EA9CA7FD-F718-25C3-551E-EEE546A1A02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8" name="object 24">
              <a:extLst>
                <a:ext uri="{FF2B5EF4-FFF2-40B4-BE49-F238E27FC236}">
                  <a16:creationId xmlns:a16="http://schemas.microsoft.com/office/drawing/2014/main" id="{EC57D6AA-6080-402F-686A-AFFF907C6A67}"/>
                </a:ext>
              </a:extLst>
            </p:cNvPr>
            <p:cNvPicPr/>
            <p:nvPr/>
          </p:nvPicPr>
          <p:blipFill>
            <a:blip r:embed="rId3" cstate="print"/>
            <a:stretch>
              <a:fillRect/>
            </a:stretch>
          </p:blipFill>
          <p:spPr>
            <a:xfrm>
              <a:off x="908206" y="665402"/>
              <a:ext cx="90711" cy="160393"/>
            </a:xfrm>
            <a:prstGeom prst="rect">
              <a:avLst/>
            </a:prstGeom>
          </p:spPr>
        </p:pic>
        <p:sp>
          <p:nvSpPr>
            <p:cNvPr id="59" name="object 25">
              <a:extLst>
                <a:ext uri="{FF2B5EF4-FFF2-40B4-BE49-F238E27FC236}">
                  <a16:creationId xmlns:a16="http://schemas.microsoft.com/office/drawing/2014/main" id="{C583C979-2949-D591-04C8-B4B3A675D0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0" name="object 26">
              <a:extLst>
                <a:ext uri="{FF2B5EF4-FFF2-40B4-BE49-F238E27FC236}">
                  <a16:creationId xmlns:a16="http://schemas.microsoft.com/office/drawing/2014/main" id="{44E5E4F8-C9FD-D0C3-0B72-39E59D29071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7">
              <a:extLst>
                <a:ext uri="{FF2B5EF4-FFF2-40B4-BE49-F238E27FC236}">
                  <a16:creationId xmlns:a16="http://schemas.microsoft.com/office/drawing/2014/main" id="{BE847008-6CC0-F598-31B3-8AE6ECAA1A4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8">
              <a:extLst>
                <a:ext uri="{FF2B5EF4-FFF2-40B4-BE49-F238E27FC236}">
                  <a16:creationId xmlns:a16="http://schemas.microsoft.com/office/drawing/2014/main" id="{512DE8AC-71E3-59E4-DB0C-D2556356F25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3" name="object 29">
              <a:extLst>
                <a:ext uri="{FF2B5EF4-FFF2-40B4-BE49-F238E27FC236}">
                  <a16:creationId xmlns:a16="http://schemas.microsoft.com/office/drawing/2014/main" id="{D2824FFF-A88A-7757-F327-009309AD9F6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4" name="object 30">
              <a:extLst>
                <a:ext uri="{FF2B5EF4-FFF2-40B4-BE49-F238E27FC236}">
                  <a16:creationId xmlns:a16="http://schemas.microsoft.com/office/drawing/2014/main" id="{D8FA1F4C-305A-FE7A-B824-C414F603B07E}"/>
                </a:ext>
              </a:extLst>
            </p:cNvPr>
            <p:cNvPicPr/>
            <p:nvPr/>
          </p:nvPicPr>
          <p:blipFill>
            <a:blip r:embed="rId4" cstate="print"/>
            <a:stretch>
              <a:fillRect/>
            </a:stretch>
          </p:blipFill>
          <p:spPr>
            <a:xfrm>
              <a:off x="10152472" y="665402"/>
              <a:ext cx="90718" cy="160393"/>
            </a:xfrm>
            <a:prstGeom prst="rect">
              <a:avLst/>
            </a:prstGeom>
          </p:spPr>
        </p:pic>
      </p:grpSp>
      <p:sp>
        <p:nvSpPr>
          <p:cNvPr id="46" name="object 77">
            <a:extLst>
              <a:ext uri="{FF2B5EF4-FFF2-40B4-BE49-F238E27FC236}">
                <a16:creationId xmlns:a16="http://schemas.microsoft.com/office/drawing/2014/main" id="{84587012-E373-483F-9704-17DE8769B273}"/>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a:p>
        </p:txBody>
      </p:sp>
      <p:sp>
        <p:nvSpPr>
          <p:cNvPr id="4" name="object 4"/>
          <p:cNvSpPr txBox="1">
            <a:spLocks noGrp="1"/>
          </p:cNvSpPr>
          <p:nvPr>
            <p:ph type="title"/>
          </p:nvPr>
        </p:nvSpPr>
        <p:spPr>
          <a:xfrm>
            <a:off x="3265676" y="2873846"/>
            <a:ext cx="6557774" cy="1192954"/>
          </a:xfrm>
          <a:prstGeom prst="rect">
            <a:avLst/>
          </a:prstGeom>
        </p:spPr>
        <p:txBody>
          <a:bodyPr vert="horz" wrap="square" lIns="0" tIns="110489" rIns="0" bIns="0" rtlCol="0">
            <a:spAutoFit/>
          </a:bodyPr>
          <a:lstStyle/>
          <a:p>
            <a:pPr marL="12700" marR="5080">
              <a:lnSpc>
                <a:spcPts val="4190"/>
              </a:lnSpc>
              <a:spcBef>
                <a:spcPts val="869"/>
              </a:spcBef>
            </a:pPr>
            <a:r>
              <a:rPr lang="en-US" sz="4100" b="1" spc="-150" dirty="0"/>
              <a:t>AND IF YOU HAVE </a:t>
            </a:r>
            <a:r>
              <a:rPr lang="en-US" sz="4100" b="1" u="sng" spc="-150" dirty="0"/>
              <a:t>DISCLOSED</a:t>
            </a:r>
            <a:r>
              <a:rPr lang="en-US" sz="4100" b="1" spc="-150" dirty="0"/>
              <a:t> YOUR PASSWORD</a:t>
            </a:r>
            <a:endParaRPr lang="fr-FR" sz="4100" b="1" spc="-150" dirty="0"/>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231F20"/>
                </a:solidFill>
                <a:latin typeface="Calibri"/>
                <a:cs typeface="Calibri"/>
              </a:rPr>
              <a:t>1</a:t>
            </a:r>
            <a:endParaRPr sz="7400" b="1" dirty="0">
              <a:latin typeface="Calibri"/>
              <a:cs typeface="Calibri"/>
            </a:endParaRPr>
          </a:p>
          <a:p>
            <a:pPr marL="28575">
              <a:lnSpc>
                <a:spcPts val="8355"/>
              </a:lnSpc>
            </a:pPr>
            <a:r>
              <a:rPr sz="7400" b="1" spc="-575" dirty="0">
                <a:solidFill>
                  <a:srgbClr val="231F20"/>
                </a:solidFill>
                <a:latin typeface="Calibri"/>
                <a:cs typeface="Calibri"/>
              </a:rPr>
              <a:t>2</a:t>
            </a:r>
            <a:endParaRPr sz="7400" b="1" dirty="0">
              <a:latin typeface="Calibri"/>
              <a:cs typeface="Calibri"/>
            </a:endParaRPr>
          </a:p>
          <a:p>
            <a:pPr marL="12700">
              <a:lnSpc>
                <a:spcPct val="100000"/>
              </a:lnSpc>
              <a:spcBef>
                <a:spcPts val="1460"/>
              </a:spcBef>
            </a:pPr>
            <a:r>
              <a:rPr sz="7400" b="1" spc="-325" dirty="0">
                <a:solidFill>
                  <a:srgbClr val="231F20"/>
                </a:solidFill>
                <a:latin typeface="Calibri"/>
                <a:cs typeface="Calibri"/>
              </a:rPr>
              <a:t>3</a:t>
            </a:r>
            <a:endParaRPr sz="7400" b="1"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7F4293"/>
                </a:solidFill>
                <a:latin typeface="Calibri"/>
                <a:cs typeface="Calibri"/>
              </a:rPr>
              <a:t>1</a:t>
            </a:r>
            <a:endParaRPr sz="7400" b="1" dirty="0">
              <a:latin typeface="Calibri"/>
              <a:cs typeface="Calibri"/>
            </a:endParaRPr>
          </a:p>
          <a:p>
            <a:pPr marL="28575">
              <a:lnSpc>
                <a:spcPts val="7830"/>
              </a:lnSpc>
            </a:pPr>
            <a:r>
              <a:rPr sz="7400" b="1" spc="-575" dirty="0">
                <a:solidFill>
                  <a:srgbClr val="7F4293"/>
                </a:solidFill>
                <a:latin typeface="Calibri"/>
                <a:cs typeface="Calibri"/>
              </a:rPr>
              <a:t>2</a:t>
            </a:r>
            <a:endParaRPr sz="7400" b="1" dirty="0">
              <a:latin typeface="Calibri"/>
              <a:cs typeface="Calibri"/>
            </a:endParaRPr>
          </a:p>
          <a:p>
            <a:pPr marL="12700">
              <a:lnSpc>
                <a:spcPts val="8355"/>
              </a:lnSpc>
            </a:pPr>
            <a:r>
              <a:rPr sz="7400" b="1" spc="-325" dirty="0">
                <a:solidFill>
                  <a:srgbClr val="7F4293"/>
                </a:solidFill>
                <a:latin typeface="Calibri"/>
                <a:cs typeface="Calibri"/>
              </a:rPr>
              <a:t>3</a:t>
            </a:r>
            <a:endParaRPr sz="7400" b="1"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a:p>
        </p:txBody>
      </p:sp>
      <p:sp>
        <p:nvSpPr>
          <p:cNvPr id="8" name="object 8"/>
          <p:cNvSpPr txBox="1"/>
          <p:nvPr/>
        </p:nvSpPr>
        <p:spPr>
          <a:xfrm>
            <a:off x="3265675" y="3937423"/>
            <a:ext cx="6677611" cy="3199593"/>
          </a:xfrm>
          <a:prstGeom prst="rect">
            <a:avLst/>
          </a:prstGeom>
        </p:spPr>
        <p:txBody>
          <a:bodyPr vert="horz" wrap="square" lIns="0" tIns="110489" rIns="0" bIns="0" rtlCol="0">
            <a:spAutoFit/>
          </a:bodyPr>
          <a:lstStyle/>
          <a:p>
            <a:pPr marL="12700" marR="1652270">
              <a:lnSpc>
                <a:spcPts val="4190"/>
              </a:lnSpc>
              <a:spcBef>
                <a:spcPts val="869"/>
              </a:spcBef>
            </a:pPr>
            <a:r>
              <a:rPr lang="fr-FR" sz="4100" b="1" spc="-150" dirty="0">
                <a:solidFill>
                  <a:srgbClr val="231F20"/>
                </a:solidFill>
                <a:latin typeface="Calibri"/>
                <a:cs typeface="Calibri"/>
              </a:rPr>
              <a:t>OR PERSONAL INFORMATION?</a:t>
            </a:r>
            <a:endParaRPr lang="fr-FR" sz="4100" b="1" spc="-150" dirty="0">
              <a:latin typeface="Calibri"/>
              <a:cs typeface="Calibri"/>
            </a:endParaRPr>
          </a:p>
          <a:p>
            <a:pPr marL="27305" marR="5080">
              <a:lnSpc>
                <a:spcPts val="2580"/>
              </a:lnSpc>
              <a:spcBef>
                <a:spcPts val="2370"/>
              </a:spcBef>
            </a:pPr>
            <a:r>
              <a:rPr lang="en-US" sz="2450" b="1" spc="60" dirty="0">
                <a:solidFill>
                  <a:srgbClr val="231F20"/>
                </a:solidFill>
                <a:latin typeface="Calibri"/>
                <a:cs typeface="Calibri"/>
              </a:rPr>
              <a:t>Immediately change passwords for compromised accounts</a:t>
            </a:r>
          </a:p>
          <a:p>
            <a:pPr marL="27305">
              <a:lnSpc>
                <a:spcPct val="100000"/>
              </a:lnSpc>
              <a:spcBef>
                <a:spcPts val="2180"/>
              </a:spcBef>
            </a:pPr>
            <a:r>
              <a:rPr lang="en-US" sz="2450" b="1" spc="60" dirty="0">
                <a:solidFill>
                  <a:srgbClr val="231F20"/>
                </a:solidFill>
                <a:latin typeface="Calibri"/>
                <a:cs typeface="Calibri"/>
              </a:rPr>
              <a:t>Report the scams, by contacting the local authorities</a:t>
            </a:r>
            <a:endParaRPr lang="en-US" sz="2450" b="1" spc="60" dirty="0">
              <a:solidFill>
                <a:srgbClr val="231F20"/>
              </a:solidFill>
              <a:highlight>
                <a:srgbClr val="FFFF00"/>
              </a:highlight>
              <a:latin typeface="Calibri"/>
              <a:cs typeface="Calibri"/>
            </a:endParaRPr>
          </a:p>
        </p:txBody>
      </p:sp>
      <p:sp>
        <p:nvSpPr>
          <p:cNvPr id="9" name="object 9"/>
          <p:cNvSpPr txBox="1"/>
          <p:nvPr/>
        </p:nvSpPr>
        <p:spPr>
          <a:xfrm>
            <a:off x="3293311" y="7636467"/>
            <a:ext cx="6085733" cy="1065675"/>
          </a:xfrm>
          <a:prstGeom prst="rect">
            <a:avLst/>
          </a:prstGeom>
        </p:spPr>
        <p:txBody>
          <a:bodyPr vert="horz" wrap="square" lIns="0" tIns="64769" rIns="0" bIns="0" rtlCol="0">
            <a:spAutoFit/>
          </a:bodyPr>
          <a:lstStyle/>
          <a:p>
            <a:pPr marL="12700" marR="5080">
              <a:lnSpc>
                <a:spcPts val="2580"/>
              </a:lnSpc>
              <a:spcBef>
                <a:spcPts val="509"/>
              </a:spcBef>
            </a:pPr>
            <a:r>
              <a:rPr lang="en-US" sz="2450" b="1" dirty="0">
                <a:latin typeface="Calibri"/>
                <a:cs typeface="Calibri"/>
              </a:rPr>
              <a:t>Visit your national platforms or helplines for assistance to victims of cyberbullying for more advice</a:t>
            </a:r>
            <a:endParaRPr sz="2450" b="1" dirty="0">
              <a:latin typeface="Calibri"/>
              <a:cs typeface="Calibri"/>
            </a:endParaRPr>
          </a:p>
        </p:txBody>
      </p:sp>
      <p:sp>
        <p:nvSpPr>
          <p:cNvPr id="31" name="object 13">
            <a:extLst>
              <a:ext uri="{FF2B5EF4-FFF2-40B4-BE49-F238E27FC236}">
                <a16:creationId xmlns:a16="http://schemas.microsoft.com/office/drawing/2014/main" id="{433E4367-C4FC-E6A8-28B8-C3E183A09E9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F3BA434D-3BC2-494E-12C7-F71CE063F306}"/>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D9FFB6C3-19CB-3AD8-BB80-311E2E2F212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4A84F76E-DD8E-9B8F-298A-7C4A7DED8809}"/>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A1FBAD6A-E5AD-56B0-E34E-B9A2A56011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AA912FCA-4C9E-7663-2E00-EFB167E1945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7D6FF15F-EF06-700E-85C7-3EDB88CFC92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D51F0ED5-2AF2-05C1-0D95-EA33F30B16E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55702FE7-5BB3-060F-9D4E-DFC3891C9D0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5362545E-9451-BC50-D1B1-45852541B8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E04B78D-CABF-8EE5-36BD-92A072328405}"/>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79B870EB-3FBA-CD55-5B5F-9FEFC35DDE7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6B6719E0-1E4C-6E73-5C23-730F1DC7ED9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03BAEB4C-85AF-C2C0-661E-97938C3FC112}"/>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9A370D91-B336-2506-8496-C39D124F0A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3DF05831-FD29-EA5B-9E70-C68B078658E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CC007D7-F5E4-08B4-F832-75200A3FAEDD}"/>
                </a:ext>
              </a:extLst>
            </p:cNvPr>
            <p:cNvPicPr/>
            <p:nvPr/>
          </p:nvPicPr>
          <p:blipFill>
            <a:blip r:embed="rId4"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030BFABD-4A0E-439D-8A88-EA87F21CCA4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12" name="object 11">
            <a:extLst>
              <a:ext uri="{FF2B5EF4-FFF2-40B4-BE49-F238E27FC236}">
                <a16:creationId xmlns:a16="http://schemas.microsoft.com/office/drawing/2014/main" id="{324E3857-82D1-0FCF-5D32-5D851E7314A7}"/>
              </a:ext>
            </a:extLst>
          </p:cNvPr>
          <p:cNvSpPr txBox="1"/>
          <p:nvPr/>
        </p:nvSpPr>
        <p:spPr>
          <a:xfrm>
            <a:off x="12327227" y="3094040"/>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en-US" sz="4100" b="1" spc="-150" dirty="0">
                <a:solidFill>
                  <a:srgbClr val="7C2D9B"/>
                </a:solidFill>
                <a:latin typeface="Calibri"/>
                <a:cs typeface="Calibri"/>
              </a:rPr>
              <a:t>AND IF YOU HAVE PAID AND ARE A VICTIM OF A SCAM?</a:t>
            </a:r>
            <a:endParaRPr lang="en-US" sz="4100" b="1" spc="-150" dirty="0">
              <a:latin typeface="Calibri"/>
              <a:cs typeface="Calibri"/>
            </a:endParaRPr>
          </a:p>
          <a:p>
            <a:pPr marL="27305" marR="161290">
              <a:lnSpc>
                <a:spcPts val="2580"/>
              </a:lnSpc>
              <a:spcBef>
                <a:spcPts val="4625"/>
              </a:spcBef>
            </a:pPr>
            <a:r>
              <a:rPr lang="en-US" sz="2450" b="1" spc="-5" dirty="0">
                <a:solidFill>
                  <a:srgbClr val="231F20"/>
                </a:solidFill>
                <a:latin typeface="Calibri"/>
                <a:cs typeface="Calibri"/>
              </a:rPr>
              <a:t>Change passwords for compromised accounts immediately</a:t>
            </a:r>
          </a:p>
          <a:p>
            <a:pPr marL="27305">
              <a:lnSpc>
                <a:spcPts val="2760"/>
              </a:lnSpc>
              <a:spcBef>
                <a:spcPts val="2215"/>
              </a:spcBef>
            </a:pPr>
            <a:r>
              <a:rPr lang="en-US" sz="2450" b="1" spc="80" dirty="0">
                <a:solidFill>
                  <a:srgbClr val="231F20"/>
                </a:solidFill>
                <a:latin typeface="Calibri"/>
                <a:cs typeface="Calibri"/>
              </a:rPr>
              <a:t>Contact your bank to try to get the payment reversed</a:t>
            </a:r>
          </a:p>
          <a:p>
            <a:pPr marL="27305">
              <a:lnSpc>
                <a:spcPts val="2760"/>
              </a:lnSpc>
              <a:spcBef>
                <a:spcPts val="2215"/>
              </a:spcBef>
            </a:pPr>
            <a:r>
              <a:rPr lang="en-US" sz="2450" b="1" spc="80" dirty="0">
                <a:solidFill>
                  <a:srgbClr val="231F20"/>
                </a:solidFill>
                <a:latin typeface="Calibri"/>
                <a:cs typeface="Calibri"/>
              </a:rPr>
              <a:t>File a complaint with your local authorities </a:t>
            </a:r>
            <a:endParaRPr lang="fr-FR" sz="2450" b="1" spc="80" dirty="0">
              <a:solidFill>
                <a:srgbClr val="231F20"/>
              </a:solidFill>
              <a:highlight>
                <a:srgbClr val="FFFF00"/>
              </a:highlight>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23" name="object 13">
            <a:extLst>
              <a:ext uri="{FF2B5EF4-FFF2-40B4-BE49-F238E27FC236}">
                <a16:creationId xmlns:a16="http://schemas.microsoft.com/office/drawing/2014/main" id="{C44876A8-4D6A-A942-92BE-21D01FBC15A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4" name="object 15">
            <a:extLst>
              <a:ext uri="{FF2B5EF4-FFF2-40B4-BE49-F238E27FC236}">
                <a16:creationId xmlns:a16="http://schemas.microsoft.com/office/drawing/2014/main" id="{6722EE06-FA56-4E3E-F88C-571348612897}"/>
              </a:ext>
            </a:extLst>
          </p:cNvPr>
          <p:cNvGrpSpPr/>
          <p:nvPr/>
        </p:nvGrpSpPr>
        <p:grpSpPr>
          <a:xfrm>
            <a:off x="717524" y="611775"/>
            <a:ext cx="18580100" cy="436245"/>
            <a:chOff x="717524" y="611775"/>
            <a:chExt cx="18580100" cy="436245"/>
          </a:xfrm>
        </p:grpSpPr>
        <p:sp>
          <p:nvSpPr>
            <p:cNvPr id="25" name="object 16">
              <a:extLst>
                <a:ext uri="{FF2B5EF4-FFF2-40B4-BE49-F238E27FC236}">
                  <a16:creationId xmlns:a16="http://schemas.microsoft.com/office/drawing/2014/main" id="{FAF04386-4DF5-6EB5-F8B2-B8FC3069C7E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26" name="object 17">
              <a:extLst>
                <a:ext uri="{FF2B5EF4-FFF2-40B4-BE49-F238E27FC236}">
                  <a16:creationId xmlns:a16="http://schemas.microsoft.com/office/drawing/2014/main" id="{47182850-3A29-D88E-23DF-F8B1C1F1D8B4}"/>
                </a:ext>
              </a:extLst>
            </p:cNvPr>
            <p:cNvPicPr/>
            <p:nvPr/>
          </p:nvPicPr>
          <p:blipFill>
            <a:blip r:embed="rId2" cstate="print"/>
            <a:stretch>
              <a:fillRect/>
            </a:stretch>
          </p:blipFill>
          <p:spPr>
            <a:xfrm>
              <a:off x="10231913" y="804489"/>
              <a:ext cx="101850" cy="104708"/>
            </a:xfrm>
            <a:prstGeom prst="rect">
              <a:avLst/>
            </a:prstGeom>
          </p:spPr>
        </p:pic>
        <p:sp>
          <p:nvSpPr>
            <p:cNvPr id="27" name="object 18">
              <a:extLst>
                <a:ext uri="{FF2B5EF4-FFF2-40B4-BE49-F238E27FC236}">
                  <a16:creationId xmlns:a16="http://schemas.microsoft.com/office/drawing/2014/main" id="{8B40512C-AB95-C2F3-7C03-88D5E983F38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8" name="object 19">
              <a:extLst>
                <a:ext uri="{FF2B5EF4-FFF2-40B4-BE49-F238E27FC236}">
                  <a16:creationId xmlns:a16="http://schemas.microsoft.com/office/drawing/2014/main" id="{0B2003B5-15FE-6E7F-2562-E05FBF4DF8E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29" name="object 20">
              <a:extLst>
                <a:ext uri="{FF2B5EF4-FFF2-40B4-BE49-F238E27FC236}">
                  <a16:creationId xmlns:a16="http://schemas.microsoft.com/office/drawing/2014/main" id="{C0867366-F8D5-A508-E1D8-E23DFF0EC9E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0" name="object 21">
              <a:extLst>
                <a:ext uri="{FF2B5EF4-FFF2-40B4-BE49-F238E27FC236}">
                  <a16:creationId xmlns:a16="http://schemas.microsoft.com/office/drawing/2014/main" id="{87481B9C-3616-5635-5A09-301D58AB00B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1" name="object 22">
              <a:extLst>
                <a:ext uri="{FF2B5EF4-FFF2-40B4-BE49-F238E27FC236}">
                  <a16:creationId xmlns:a16="http://schemas.microsoft.com/office/drawing/2014/main" id="{DE7FC0B0-0E5C-00C3-2C64-DA0151E65B8A}"/>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2" name="object 23">
              <a:extLst>
                <a:ext uri="{FF2B5EF4-FFF2-40B4-BE49-F238E27FC236}">
                  <a16:creationId xmlns:a16="http://schemas.microsoft.com/office/drawing/2014/main" id="{0AB7CC48-CF94-4AC7-6BEC-EFBEC81BC76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3" name="object 24">
              <a:extLst>
                <a:ext uri="{FF2B5EF4-FFF2-40B4-BE49-F238E27FC236}">
                  <a16:creationId xmlns:a16="http://schemas.microsoft.com/office/drawing/2014/main" id="{A7D58A8B-F779-AEBC-E259-675F61B37009}"/>
                </a:ext>
              </a:extLst>
            </p:cNvPr>
            <p:cNvPicPr/>
            <p:nvPr/>
          </p:nvPicPr>
          <p:blipFill>
            <a:blip r:embed="rId3" cstate="print"/>
            <a:stretch>
              <a:fillRect/>
            </a:stretch>
          </p:blipFill>
          <p:spPr>
            <a:xfrm>
              <a:off x="908206" y="665402"/>
              <a:ext cx="90711" cy="160393"/>
            </a:xfrm>
            <a:prstGeom prst="rect">
              <a:avLst/>
            </a:prstGeom>
          </p:spPr>
        </p:pic>
        <p:sp>
          <p:nvSpPr>
            <p:cNvPr id="34" name="object 25">
              <a:extLst>
                <a:ext uri="{FF2B5EF4-FFF2-40B4-BE49-F238E27FC236}">
                  <a16:creationId xmlns:a16="http://schemas.microsoft.com/office/drawing/2014/main" id="{FDED9DFA-AC00-FF8C-5B4A-2ABBBFFAE2A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5" name="object 26">
              <a:extLst>
                <a:ext uri="{FF2B5EF4-FFF2-40B4-BE49-F238E27FC236}">
                  <a16:creationId xmlns:a16="http://schemas.microsoft.com/office/drawing/2014/main" id="{0A35FBE5-449C-094C-466B-2E377E59271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6" name="object 27">
              <a:extLst>
                <a:ext uri="{FF2B5EF4-FFF2-40B4-BE49-F238E27FC236}">
                  <a16:creationId xmlns:a16="http://schemas.microsoft.com/office/drawing/2014/main" id="{54A999E2-2F3D-6ADF-D4B6-559F7C28252B}"/>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7" name="object 28">
              <a:extLst>
                <a:ext uri="{FF2B5EF4-FFF2-40B4-BE49-F238E27FC236}">
                  <a16:creationId xmlns:a16="http://schemas.microsoft.com/office/drawing/2014/main" id="{993ED0C5-E258-4689-E919-F4C5007BA18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38" name="object 29">
              <a:extLst>
                <a:ext uri="{FF2B5EF4-FFF2-40B4-BE49-F238E27FC236}">
                  <a16:creationId xmlns:a16="http://schemas.microsoft.com/office/drawing/2014/main" id="{EE918D10-47C5-F5D2-7847-DDB730E6C0B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39" name="object 30">
              <a:extLst>
                <a:ext uri="{FF2B5EF4-FFF2-40B4-BE49-F238E27FC236}">
                  <a16:creationId xmlns:a16="http://schemas.microsoft.com/office/drawing/2014/main" id="{A3785351-EFAB-1D5E-4F88-30B69A63CC74}"/>
                </a:ext>
              </a:extLst>
            </p:cNvPr>
            <p:cNvPicPr/>
            <p:nvPr/>
          </p:nvPicPr>
          <p:blipFill>
            <a:blip r:embed="rId4" cstate="print"/>
            <a:stretch>
              <a:fillRect/>
            </a:stretch>
          </p:blipFill>
          <p:spPr>
            <a:xfrm>
              <a:off x="10152472" y="665402"/>
              <a:ext cx="90718" cy="160393"/>
            </a:xfrm>
            <a:prstGeom prst="rect">
              <a:avLst/>
            </a:prstGeom>
          </p:spPr>
        </p:pic>
      </p:grpSp>
      <p:sp>
        <p:nvSpPr>
          <p:cNvPr id="21" name="object 77">
            <a:extLst>
              <a:ext uri="{FF2B5EF4-FFF2-40B4-BE49-F238E27FC236}">
                <a16:creationId xmlns:a16="http://schemas.microsoft.com/office/drawing/2014/main" id="{540051CE-11BD-42FA-8919-3447C3A895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7" name="object 77">
            <a:extLst>
              <a:ext uri="{FF2B5EF4-FFF2-40B4-BE49-F238E27FC236}">
                <a16:creationId xmlns:a16="http://schemas.microsoft.com/office/drawing/2014/main" id="{8B227C7B-21A7-4017-9E7B-C09FBC8D514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77">
            <a:extLst>
              <a:ext uri="{FF2B5EF4-FFF2-40B4-BE49-F238E27FC236}">
                <a16:creationId xmlns:a16="http://schemas.microsoft.com/office/drawing/2014/main" id="{88879E11-D74D-41F0-8103-17F24326DB3A}"/>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227294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HYGIENE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3"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THE USE OF </a:t>
            </a:r>
            <a:endParaRPr lang="fr-FR" sz="2300" b="1"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fr-FR" sz="3200" b="1"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OF</a:t>
            </a:r>
            <a:r>
              <a:rPr lang="fr-FR" sz="3750" b="1" spc="-100" dirty="0">
                <a:latin typeface="Calibri"/>
                <a:cs typeface="Calibri"/>
              </a:rPr>
              <a:t> </a:t>
            </a:r>
            <a:r>
              <a:rPr lang="fr-FR" sz="3750" b="1" spc="130" dirty="0">
                <a:latin typeface="Calibri"/>
                <a:cs typeface="Calibri"/>
              </a:rPr>
              <a:t>ATTACKS</a:t>
            </a:r>
            <a:endParaRPr lang="fr-FR" sz="3750" b="1"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BLOCKS</a:t>
            </a:r>
            <a:endParaRPr lang="fr-FR" sz="3200" b="1" dirty="0">
              <a:latin typeface="Calibri"/>
              <a:cs typeface="Calibri"/>
            </a:endParaRPr>
          </a:p>
        </p:txBody>
      </p:sp>
      <p:sp>
        <p:nvSpPr>
          <p:cNvPr id="46" name="object 56">
            <a:hlinkClick r:id="rId4"/>
            <a:extLst>
              <a:ext uri="{FF2B5EF4-FFF2-40B4-BE49-F238E27FC236}">
                <a16:creationId xmlns:a16="http://schemas.microsoft.com/office/drawing/2014/main" id="{7994C9A0-284B-497B-AE93-3B6139715291}"/>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7" name="object 3">
            <a:extLst>
              <a:ext uri="{FF2B5EF4-FFF2-40B4-BE49-F238E27FC236}">
                <a16:creationId xmlns:a16="http://schemas.microsoft.com/office/drawing/2014/main" id="{E3FF998B-A82F-B1B0-B1F5-39CF83068EA6}"/>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D51E7163-E7EA-5158-2AAB-AD8463B543D2}"/>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8" name="object 5">
              <a:extLst>
                <a:ext uri="{FF2B5EF4-FFF2-40B4-BE49-F238E27FC236}">
                  <a16:creationId xmlns:a16="http://schemas.microsoft.com/office/drawing/2014/main" id="{F8C433B5-A06C-F398-1395-9BF8C947D391}"/>
                </a:ext>
              </a:extLst>
            </p:cNvPr>
            <p:cNvPicPr/>
            <p:nvPr/>
          </p:nvPicPr>
          <p:blipFill>
            <a:blip r:embed="rId5"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01A6F74E-1039-293D-1EC9-8CC0D22F23BE}"/>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0" name="object 8">
            <a:extLst>
              <a:ext uri="{FF2B5EF4-FFF2-40B4-BE49-F238E27FC236}">
                <a16:creationId xmlns:a16="http://schemas.microsoft.com/office/drawing/2014/main" id="{18D445AF-993C-DB26-D0F3-C272F336811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1" name="object 9">
            <a:extLst>
              <a:ext uri="{FF2B5EF4-FFF2-40B4-BE49-F238E27FC236}">
                <a16:creationId xmlns:a16="http://schemas.microsoft.com/office/drawing/2014/main" id="{29E77BE4-5205-6FC9-0640-D18F7DCED240}"/>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2" name="object 10">
            <a:hlinkClick r:id="rId6"/>
            <a:extLst>
              <a:ext uri="{FF2B5EF4-FFF2-40B4-BE49-F238E27FC236}">
                <a16:creationId xmlns:a16="http://schemas.microsoft.com/office/drawing/2014/main" id="{F058B3D0-7CFC-BF72-F62E-23A8B83B1D9A}"/>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3" name="object 11">
            <a:extLst>
              <a:ext uri="{FF2B5EF4-FFF2-40B4-BE49-F238E27FC236}">
                <a16:creationId xmlns:a16="http://schemas.microsoft.com/office/drawing/2014/main" id="{64B4C660-64A4-FE5C-17E6-C27AB0877E0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34" name="object 7">
            <a:extLst>
              <a:ext uri="{FF2B5EF4-FFF2-40B4-BE49-F238E27FC236}">
                <a16:creationId xmlns:a16="http://schemas.microsoft.com/office/drawing/2014/main" id="{D9F9BD89-B935-AE87-0F34-46F0B136FED9}"/>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45" name="Rectangle 44">
            <a:extLst>
              <a:ext uri="{FF2B5EF4-FFF2-40B4-BE49-F238E27FC236}">
                <a16:creationId xmlns:a16="http://schemas.microsoft.com/office/drawing/2014/main" id="{33800F9D-C5D1-B870-B847-E2A1395779D5}"/>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CD86721-49A1-C354-1E3E-7F81ADFBE9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ZoneTexte 49">
            <a:extLst>
              <a:ext uri="{FF2B5EF4-FFF2-40B4-BE49-F238E27FC236}">
                <a16:creationId xmlns:a16="http://schemas.microsoft.com/office/drawing/2014/main" id="{996EB2E6-1284-BE2E-68C4-DE0F88EF4100}"/>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
        <p:nvSpPr>
          <p:cNvPr id="51" name="object 46">
            <a:hlinkClick r:id="rId2"/>
            <a:extLst>
              <a:ext uri="{FF2B5EF4-FFF2-40B4-BE49-F238E27FC236}">
                <a16:creationId xmlns:a16="http://schemas.microsoft.com/office/drawing/2014/main" id="{EB3F27D7-B692-CD56-1417-3B01C82DAD6C}"/>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extLst>
      <p:ext uri="{BB962C8B-B14F-4D97-AF65-F5344CB8AC3E}">
        <p14:creationId xmlns:p14="http://schemas.microsoft.com/office/powerpoint/2010/main" val="1428951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77">
            <a:extLst>
              <a:ext uri="{FF2B5EF4-FFF2-40B4-BE49-F238E27FC236}">
                <a16:creationId xmlns:a16="http://schemas.microsoft.com/office/drawing/2014/main" id="{BBCAE4A6-324A-48DF-B81C-DD9F8CDF503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1694019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fr-FR" sz="3300" b="1" spc="-150" dirty="0">
                <a:solidFill>
                  <a:srgbClr val="231F20"/>
                </a:solidFill>
                <a:latin typeface="Calibri"/>
                <a:cs typeface="Calibri"/>
              </a:rPr>
              <a:t>CHECK THE LINKS</a:t>
            </a:r>
            <a:endParaRPr lang="fr-FR" sz="3300" b="1" spc="-15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7">
            <a:extLst>
              <a:ext uri="{FF2B5EF4-FFF2-40B4-BE49-F238E27FC236}">
                <a16:creationId xmlns:a16="http://schemas.microsoft.com/office/drawing/2014/main" id="{B8B622FB-F7FE-44C5-8E2B-7B67B0CDA5B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4284385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4" name="object 77">
            <a:extLst>
              <a:ext uri="{FF2B5EF4-FFF2-40B4-BE49-F238E27FC236}">
                <a16:creationId xmlns:a16="http://schemas.microsoft.com/office/drawing/2014/main" id="{DAF82325-3141-5E0F-5528-A6B9DD3C974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fr-FR" sz="3300" b="1" spc="-150" dirty="0">
                <a:solidFill>
                  <a:srgbClr val="231F20"/>
                </a:solidFill>
                <a:latin typeface="Calibri"/>
                <a:cs typeface="Calibri"/>
              </a:rPr>
              <a:t>CHECK THE LINKS</a:t>
            </a:r>
            <a:endParaRPr lang="fr-FR" sz="3300" b="1" spc="-15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
            <a:extLst>
              <a:ext uri="{FF2B5EF4-FFF2-40B4-BE49-F238E27FC236}">
                <a16:creationId xmlns:a16="http://schemas.microsoft.com/office/drawing/2014/main" id="{1C7AFCE0-1A59-4C64-85FA-24C52EB728B2}"/>
              </a:ext>
            </a:extLst>
          </p:cNvPr>
          <p:cNvSpPr txBox="1"/>
          <p:nvPr/>
        </p:nvSpPr>
        <p:spPr>
          <a:xfrm>
            <a:off x="15490301" y="6841971"/>
            <a:ext cx="3245787" cy="2966197"/>
          </a:xfrm>
          <a:prstGeom prst="rect">
            <a:avLst/>
          </a:prstGeom>
        </p:spPr>
        <p:txBody>
          <a:bodyPr vert="horz" wrap="square" lIns="0" tIns="41910" rIns="0" bIns="0" rtlCol="0">
            <a:spAutoFit/>
          </a:bodyPr>
          <a:lstStyle/>
          <a:p>
            <a:pPr marL="274955" marR="267335" indent="-635" algn="ctr">
              <a:lnSpc>
                <a:spcPts val="3829"/>
              </a:lnSpc>
              <a:spcBef>
                <a:spcPts val="330"/>
              </a:spcBef>
            </a:pPr>
            <a:r>
              <a:rPr lang="en-US" sz="3300" b="1" spc="-150" dirty="0">
                <a:latin typeface="Calibri"/>
                <a:cs typeface="Calibri"/>
              </a:rPr>
              <a:t>BEWARE OF STRANGE, URGENT AND TOO GOOD TO BE TRUE REQUESTS</a:t>
            </a:r>
            <a:endParaRPr lang="fr-FR" sz="3300" b="1" spc="-150" dirty="0">
              <a:latin typeface="Calibri"/>
              <a:cs typeface="Calibri"/>
            </a:endParaRPr>
          </a:p>
        </p:txBody>
      </p:sp>
      <p:pic>
        <p:nvPicPr>
          <p:cNvPr id="63" name="object 26">
            <a:extLst>
              <a:ext uri="{FF2B5EF4-FFF2-40B4-BE49-F238E27FC236}">
                <a16:creationId xmlns:a16="http://schemas.microsoft.com/office/drawing/2014/main" id="{FB5FE2AD-A9A3-4305-B7BC-E5707EEFA670}"/>
              </a:ext>
            </a:extLst>
          </p:cNvPr>
          <p:cNvPicPr/>
          <p:nvPr/>
        </p:nvPicPr>
        <p:blipFill>
          <a:blip r:embed="rId7" cstate="print"/>
          <a:stretch>
            <a:fillRect/>
          </a:stretch>
        </p:blipFill>
        <p:spPr>
          <a:xfrm>
            <a:off x="15926700" y="4125257"/>
            <a:ext cx="2219273" cy="2513403"/>
          </a:xfrm>
          <a:prstGeom prst="rect">
            <a:avLst/>
          </a:prstGeom>
        </p:spPr>
      </p:pic>
    </p:spTree>
    <p:extLst>
      <p:ext uri="{BB962C8B-B14F-4D97-AF65-F5344CB8AC3E}">
        <p14:creationId xmlns:p14="http://schemas.microsoft.com/office/powerpoint/2010/main" val="3463001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sp>
        <p:nvSpPr>
          <p:cNvPr id="10" name="object 10"/>
          <p:cNvSpPr/>
          <p:nvPr/>
        </p:nvSpPr>
        <p:spPr>
          <a:xfrm>
            <a:off x="18044994" y="5383769"/>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a:p>
        </p:txBody>
      </p:sp>
      <p:sp>
        <p:nvSpPr>
          <p:cNvPr id="11" name="object 11"/>
          <p:cNvSpPr/>
          <p:nvPr/>
        </p:nvSpPr>
        <p:spPr>
          <a:xfrm>
            <a:off x="18053050" y="611187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a:p>
        </p:txBody>
      </p:sp>
      <p:sp>
        <p:nvSpPr>
          <p:cNvPr id="12" name="object 12"/>
          <p:cNvSpPr/>
          <p:nvPr/>
        </p:nvSpPr>
        <p:spPr>
          <a:xfrm>
            <a:off x="4274185" y="4658921"/>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3651250" y="5077507"/>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a:p>
        </p:txBody>
      </p:sp>
      <p:sp>
        <p:nvSpPr>
          <p:cNvPr id="14" name="object 14"/>
          <p:cNvSpPr/>
          <p:nvPr/>
        </p:nvSpPr>
        <p:spPr>
          <a:xfrm>
            <a:off x="3841750" y="4977812"/>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a:p>
        </p:txBody>
      </p:sp>
      <p:sp>
        <p:nvSpPr>
          <p:cNvPr id="38" name="object 13">
            <a:extLst>
              <a:ext uri="{FF2B5EF4-FFF2-40B4-BE49-F238E27FC236}">
                <a16:creationId xmlns:a16="http://schemas.microsoft.com/office/drawing/2014/main" id="{FEEFCF5A-DC04-72C2-7791-D0B3311390A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BF3E33BD-3EC3-DA3D-E2CD-54AEC8A06001}"/>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1732F124-1FC6-FFE0-8AB2-234F8CD93D7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BFDD5879-4F23-6FF8-EE87-BF327122F6D3}"/>
                </a:ext>
              </a:extLst>
            </p:cNvPr>
            <p:cNvPicPr/>
            <p:nvPr/>
          </p:nvPicPr>
          <p:blipFill>
            <a:blip r:embed="rId3"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4FB8773A-C21C-3A77-FED2-B87EB525581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7A54DDA9-168E-D594-1FBE-23389218A0E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0C594CF2-715A-DF9D-1AA9-A68888D4866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9FF1054C-8A81-841A-C4C5-0DA6078100C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8D7641CA-8EBC-FE99-F18D-32436409BC8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99EF88BD-4915-7B51-33D1-B486341B9BF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D43BEB90-DE7A-D7D5-726C-7672956643AA}"/>
                </a:ext>
              </a:extLst>
            </p:cNvPr>
            <p:cNvPicPr/>
            <p:nvPr/>
          </p:nvPicPr>
          <p:blipFill>
            <a:blip r:embed="rId4"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98169979-AFE0-FBA0-B27E-2E9CCD9F094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07BC18FC-D8BB-7BE6-BCC0-5FC177F2DB2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A223113C-92FF-5B25-7B7E-874CF1631ED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9765CFF9-AB41-66F5-A06E-0B5B3A5FB89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663C01F9-62DD-180C-6346-08C908FD4BD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B0B8ECD9-B291-18D9-DD34-7667E4822A9D}"/>
                </a:ext>
              </a:extLst>
            </p:cNvPr>
            <p:cNvPicPr/>
            <p:nvPr/>
          </p:nvPicPr>
          <p:blipFill>
            <a:blip r:embed="rId5"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AFBB2CCC-EFBF-6020-3277-E6DED9FF904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4158703"/>
          </a:xfrm>
          <a:prstGeom prst="rect">
            <a:avLst/>
          </a:prstGeom>
        </p:spPr>
        <p:txBody>
          <a:bodyPr vert="horz" wrap="square" lIns="0" tIns="346075" rIns="0" bIns="0" rtlCol="0">
            <a:spAutoFit/>
          </a:bodyPr>
          <a:lstStyle/>
          <a:p>
            <a:pPr marL="3961765" marR="26034" indent="-3949700">
              <a:lnSpc>
                <a:spcPts val="13450"/>
              </a:lnSpc>
              <a:spcBef>
                <a:spcPts val="2725"/>
              </a:spcBef>
            </a:pPr>
            <a:r>
              <a:rPr lang="fr-FR" sz="12800" b="1" spc="-150" dirty="0">
                <a:solidFill>
                  <a:srgbClr val="1D1D1B"/>
                </a:solidFill>
                <a:latin typeface="Calibri"/>
                <a:cs typeface="Calibri"/>
              </a:rPr>
              <a:t>    CREATE YOUR OWN </a:t>
            </a:r>
          </a:p>
          <a:p>
            <a:pPr marL="3961765" marR="26034" indent="-3949700" algn="ctr">
              <a:lnSpc>
                <a:spcPts val="13450"/>
              </a:lnSpc>
              <a:spcBef>
                <a:spcPts val="2725"/>
              </a:spcBef>
            </a:pPr>
            <a:r>
              <a:rPr lang="fr-FR" sz="12800" b="1" spc="-150" dirty="0">
                <a:solidFill>
                  <a:srgbClr val="1D1D1B"/>
                </a:solidFill>
                <a:latin typeface="Calibri"/>
                <a:cs typeface="Calibri"/>
              </a:rPr>
              <a:t>SCAM</a:t>
            </a:r>
            <a:endParaRPr lang="fr-FR" sz="12800" b="1" spc="-150" dirty="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lang="fr-FR" b="1" spc="-30" dirty="0">
                <a:solidFill>
                  <a:srgbClr val="FFFFFF"/>
                </a:solidFill>
                <a:latin typeface="Lucida Sans"/>
                <a:cs typeface="Lucida Sans"/>
              </a:rPr>
              <a:t>New </a:t>
            </a:r>
            <a:r>
              <a:rPr sz="1800" b="1" spc="-45" dirty="0">
                <a:solidFill>
                  <a:srgbClr val="FFFFFF"/>
                </a:solidFill>
                <a:latin typeface="Lucida Sans"/>
                <a:cs typeface="Lucida Sans"/>
              </a:rPr>
              <a:t>message</a:t>
            </a:r>
            <a:endParaRPr sz="1800" dirty="0">
              <a:latin typeface="Lucida Sans"/>
              <a:cs typeface="Lucida Sans"/>
            </a:endParaRPr>
          </a:p>
        </p:txBody>
      </p:sp>
      <p:sp>
        <p:nvSpPr>
          <p:cNvPr id="39" name="object 39"/>
          <p:cNvSpPr txBox="1"/>
          <p:nvPr/>
        </p:nvSpPr>
        <p:spPr>
          <a:xfrm>
            <a:off x="8981115" y="6750331"/>
            <a:ext cx="805180" cy="246862"/>
          </a:xfrm>
          <a:prstGeom prst="rect">
            <a:avLst/>
          </a:prstGeom>
        </p:spPr>
        <p:txBody>
          <a:bodyPr vert="horz" wrap="square" lIns="0" tIns="15875" rIns="0" bIns="0" rtlCol="0">
            <a:spAutoFit/>
          </a:bodyPr>
          <a:lstStyle/>
          <a:p>
            <a:pPr marL="12700">
              <a:lnSpc>
                <a:spcPct val="100000"/>
              </a:lnSpc>
              <a:spcBef>
                <a:spcPts val="125"/>
              </a:spcBef>
            </a:pPr>
            <a:r>
              <a:rPr lang="fr-FR" sz="1500" b="1" spc="-10" dirty="0">
                <a:solidFill>
                  <a:srgbClr val="FFFFFF"/>
                </a:solidFill>
                <a:latin typeface="Lucida Sans"/>
                <a:cs typeface="Lucida Sans"/>
              </a:rPr>
              <a:t>SEND</a:t>
            </a:r>
            <a:endParaRPr sz="1500" dirty="0">
              <a:latin typeface="Lucida Sans"/>
              <a:cs typeface="Lucida Sans"/>
            </a:endParaRPr>
          </a:p>
        </p:txBody>
      </p:sp>
      <p:sp>
        <p:nvSpPr>
          <p:cNvPr id="40" name="object 40"/>
          <p:cNvSpPr txBox="1"/>
          <p:nvPr/>
        </p:nvSpPr>
        <p:spPr>
          <a:xfrm>
            <a:off x="1721245" y="2840680"/>
            <a:ext cx="834347" cy="723916"/>
          </a:xfrm>
          <a:prstGeom prst="rect">
            <a:avLst/>
          </a:prstGeom>
        </p:spPr>
        <p:txBody>
          <a:bodyPr vert="horz" wrap="square" lIns="0" tIns="15875" rIns="0" bIns="0" rtlCol="0">
            <a:spAutoFit/>
          </a:bodyPr>
          <a:lstStyle/>
          <a:p>
            <a:pPr marL="43180" algn="l">
              <a:lnSpc>
                <a:spcPct val="100000"/>
              </a:lnSpc>
              <a:spcBef>
                <a:spcPts val="125"/>
              </a:spcBef>
            </a:pPr>
            <a:r>
              <a:rPr lang="fr-FR" sz="1500" b="1" spc="-100" dirty="0">
                <a:solidFill>
                  <a:srgbClr val="AAAAAA"/>
                </a:solidFill>
                <a:latin typeface="Lucida Sans"/>
                <a:cs typeface="Lucida Sans"/>
              </a:rPr>
              <a:t>To</a:t>
            </a:r>
            <a:endParaRPr sz="1500" dirty="0">
              <a:latin typeface="Lucida Sans"/>
              <a:cs typeface="Lucida Sans"/>
            </a:endParaRPr>
          </a:p>
          <a:p>
            <a:pPr>
              <a:lnSpc>
                <a:spcPct val="100000"/>
              </a:lnSpc>
              <a:spcBef>
                <a:spcPts val="30"/>
              </a:spcBef>
            </a:pPr>
            <a:endParaRPr sz="1600" dirty="0">
              <a:latin typeface="Lucida Sans"/>
              <a:cs typeface="Lucida Sans"/>
            </a:endParaRPr>
          </a:p>
          <a:p>
            <a:pPr marL="12700">
              <a:lnSpc>
                <a:spcPct val="100000"/>
              </a:lnSpc>
            </a:pPr>
            <a:r>
              <a:rPr lang="fr-FR" sz="1500" b="1" spc="-30" dirty="0">
                <a:solidFill>
                  <a:srgbClr val="AAAAAA"/>
                </a:solidFill>
                <a:latin typeface="Lucida Sans"/>
                <a:cs typeface="Lucida Sans"/>
              </a:rPr>
              <a:t>Subject</a:t>
            </a:r>
            <a:endParaRPr sz="1500" dirty="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a:p>
          </p:txBody>
        </p:sp>
      </p:grpSp>
      <p:sp>
        <p:nvSpPr>
          <p:cNvPr id="77" name="object 13">
            <a:extLst>
              <a:ext uri="{FF2B5EF4-FFF2-40B4-BE49-F238E27FC236}">
                <a16:creationId xmlns:a16="http://schemas.microsoft.com/office/drawing/2014/main" id="{900FB4D4-C8D9-64D3-4B92-F57BF813315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8" name="object 15">
            <a:extLst>
              <a:ext uri="{FF2B5EF4-FFF2-40B4-BE49-F238E27FC236}">
                <a16:creationId xmlns:a16="http://schemas.microsoft.com/office/drawing/2014/main" id="{BB195C00-B0A9-D901-E914-0CDFC2EC8251}"/>
              </a:ext>
            </a:extLst>
          </p:cNvPr>
          <p:cNvGrpSpPr/>
          <p:nvPr/>
        </p:nvGrpSpPr>
        <p:grpSpPr>
          <a:xfrm>
            <a:off x="717524" y="611775"/>
            <a:ext cx="18580100" cy="436245"/>
            <a:chOff x="717524" y="611775"/>
            <a:chExt cx="18580100" cy="436245"/>
          </a:xfrm>
        </p:grpSpPr>
        <p:sp>
          <p:nvSpPr>
            <p:cNvPr id="79" name="object 16">
              <a:extLst>
                <a:ext uri="{FF2B5EF4-FFF2-40B4-BE49-F238E27FC236}">
                  <a16:creationId xmlns:a16="http://schemas.microsoft.com/office/drawing/2014/main" id="{3808372A-14A1-CCCB-DDFA-776C7F7CDF6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80" name="object 17">
              <a:extLst>
                <a:ext uri="{FF2B5EF4-FFF2-40B4-BE49-F238E27FC236}">
                  <a16:creationId xmlns:a16="http://schemas.microsoft.com/office/drawing/2014/main" id="{2670DA1C-3EA2-9F2A-F707-4976ADB29FD3}"/>
                </a:ext>
              </a:extLst>
            </p:cNvPr>
            <p:cNvPicPr/>
            <p:nvPr/>
          </p:nvPicPr>
          <p:blipFill>
            <a:blip r:embed="rId27" cstate="print"/>
            <a:stretch>
              <a:fillRect/>
            </a:stretch>
          </p:blipFill>
          <p:spPr>
            <a:xfrm>
              <a:off x="10231913" y="804489"/>
              <a:ext cx="101850" cy="104708"/>
            </a:xfrm>
            <a:prstGeom prst="rect">
              <a:avLst/>
            </a:prstGeom>
          </p:spPr>
        </p:pic>
        <p:sp>
          <p:nvSpPr>
            <p:cNvPr id="81" name="object 18">
              <a:extLst>
                <a:ext uri="{FF2B5EF4-FFF2-40B4-BE49-F238E27FC236}">
                  <a16:creationId xmlns:a16="http://schemas.microsoft.com/office/drawing/2014/main" id="{BB370F26-67BF-44CE-3A7B-6FCBA17A632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2" name="object 19">
              <a:extLst>
                <a:ext uri="{FF2B5EF4-FFF2-40B4-BE49-F238E27FC236}">
                  <a16:creationId xmlns:a16="http://schemas.microsoft.com/office/drawing/2014/main" id="{3D2FB4F6-8473-277D-4000-F4D5D99B532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83" name="object 20">
              <a:extLst>
                <a:ext uri="{FF2B5EF4-FFF2-40B4-BE49-F238E27FC236}">
                  <a16:creationId xmlns:a16="http://schemas.microsoft.com/office/drawing/2014/main" id="{DE62A68A-9609-1816-3725-31B6C9CE240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4" name="object 21">
              <a:extLst>
                <a:ext uri="{FF2B5EF4-FFF2-40B4-BE49-F238E27FC236}">
                  <a16:creationId xmlns:a16="http://schemas.microsoft.com/office/drawing/2014/main" id="{E9DD2B0A-7B99-0B21-E42A-FCA5D072C88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5" name="object 22">
              <a:extLst>
                <a:ext uri="{FF2B5EF4-FFF2-40B4-BE49-F238E27FC236}">
                  <a16:creationId xmlns:a16="http://schemas.microsoft.com/office/drawing/2014/main" id="{693970FA-EAA6-4322-9CB1-51A7F44A90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86" name="object 23">
              <a:extLst>
                <a:ext uri="{FF2B5EF4-FFF2-40B4-BE49-F238E27FC236}">
                  <a16:creationId xmlns:a16="http://schemas.microsoft.com/office/drawing/2014/main" id="{6F862F97-EF70-BD6B-5230-17844F4504D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87" name="object 24">
              <a:extLst>
                <a:ext uri="{FF2B5EF4-FFF2-40B4-BE49-F238E27FC236}">
                  <a16:creationId xmlns:a16="http://schemas.microsoft.com/office/drawing/2014/main" id="{FA317C1F-DD56-1DE1-9E46-98E7C4AD4461}"/>
                </a:ext>
              </a:extLst>
            </p:cNvPr>
            <p:cNvPicPr/>
            <p:nvPr/>
          </p:nvPicPr>
          <p:blipFill>
            <a:blip r:embed="rId28" cstate="print"/>
            <a:stretch>
              <a:fillRect/>
            </a:stretch>
          </p:blipFill>
          <p:spPr>
            <a:xfrm>
              <a:off x="908206" y="665402"/>
              <a:ext cx="90711" cy="160393"/>
            </a:xfrm>
            <a:prstGeom prst="rect">
              <a:avLst/>
            </a:prstGeom>
          </p:spPr>
        </p:pic>
        <p:sp>
          <p:nvSpPr>
            <p:cNvPr id="88" name="object 25">
              <a:extLst>
                <a:ext uri="{FF2B5EF4-FFF2-40B4-BE49-F238E27FC236}">
                  <a16:creationId xmlns:a16="http://schemas.microsoft.com/office/drawing/2014/main" id="{A28AEE8A-295E-28F3-F580-8DE7FC0C0D9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9" name="object 26">
              <a:extLst>
                <a:ext uri="{FF2B5EF4-FFF2-40B4-BE49-F238E27FC236}">
                  <a16:creationId xmlns:a16="http://schemas.microsoft.com/office/drawing/2014/main" id="{049A809C-41F0-5240-3DAE-78130A47C12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90" name="object 27">
              <a:extLst>
                <a:ext uri="{FF2B5EF4-FFF2-40B4-BE49-F238E27FC236}">
                  <a16:creationId xmlns:a16="http://schemas.microsoft.com/office/drawing/2014/main" id="{BEE47F2A-8B13-3558-4AAB-3607F34B966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91" name="object 28">
              <a:extLst>
                <a:ext uri="{FF2B5EF4-FFF2-40B4-BE49-F238E27FC236}">
                  <a16:creationId xmlns:a16="http://schemas.microsoft.com/office/drawing/2014/main" id="{9AC0F1B9-888D-FD8E-0BC1-088105D3D4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92" name="object 29">
              <a:extLst>
                <a:ext uri="{FF2B5EF4-FFF2-40B4-BE49-F238E27FC236}">
                  <a16:creationId xmlns:a16="http://schemas.microsoft.com/office/drawing/2014/main" id="{195EC2C5-729D-8382-0021-955EDDC8ACF7}"/>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93" name="object 30">
              <a:extLst>
                <a:ext uri="{FF2B5EF4-FFF2-40B4-BE49-F238E27FC236}">
                  <a16:creationId xmlns:a16="http://schemas.microsoft.com/office/drawing/2014/main" id="{35F65774-A355-A574-8066-32A794CDEC5F}"/>
                </a:ext>
              </a:extLst>
            </p:cNvPr>
            <p:cNvPicPr/>
            <p:nvPr/>
          </p:nvPicPr>
          <p:blipFill>
            <a:blip r:embed="rId29" cstate="print"/>
            <a:stretch>
              <a:fillRect/>
            </a:stretch>
          </p:blipFill>
          <p:spPr>
            <a:xfrm>
              <a:off x="10152472" y="665402"/>
              <a:ext cx="90718" cy="160393"/>
            </a:xfrm>
            <a:prstGeom prst="rect">
              <a:avLst/>
            </a:prstGeom>
          </p:spPr>
        </p:pic>
      </p:grpSp>
      <p:sp>
        <p:nvSpPr>
          <p:cNvPr id="94" name="object 77">
            <a:extLst>
              <a:ext uri="{FF2B5EF4-FFF2-40B4-BE49-F238E27FC236}">
                <a16:creationId xmlns:a16="http://schemas.microsoft.com/office/drawing/2014/main" id="{6BF473DD-2122-C38C-F7B7-1B8888B0E5D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1122743"/>
          </a:xfrm>
          <a:prstGeom prst="rect">
            <a:avLst/>
          </a:prstGeom>
        </p:spPr>
        <p:txBody>
          <a:bodyPr vert="horz" wrap="square" lIns="0" tIns="45085" rIns="0" bIns="0" rtlCol="0">
            <a:spAutoFit/>
          </a:bodyPr>
          <a:lstStyle/>
          <a:p>
            <a:pPr marL="12700" marR="5080" indent="1508125" algn="l">
              <a:lnSpc>
                <a:spcPts val="4190"/>
              </a:lnSpc>
              <a:spcBef>
                <a:spcPts val="355"/>
              </a:spcBef>
            </a:pPr>
            <a:r>
              <a:rPr lang="fr-FR" sz="3600" b="1" spc="-150" dirty="0">
                <a:solidFill>
                  <a:srgbClr val="231F20"/>
                </a:solidFill>
                <a:latin typeface="Calibri"/>
                <a:cs typeface="Calibri"/>
              </a:rPr>
              <a:t>ONLINE FRAUD IS A CRIMINAL OFFENCE WHICH MAY BE  PUNISHED BY JAIL TIME AND PENALTIES </a:t>
            </a:r>
            <a:endParaRPr lang="fr-FR" sz="5750" b="1" spc="-15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a:p>
          </p:txBody>
        </p:sp>
        <p:pic>
          <p:nvPicPr>
            <p:cNvPr id="5" name="object 5"/>
            <p:cNvPicPr/>
            <p:nvPr/>
          </p:nvPicPr>
          <p:blipFill>
            <a:blip r:embed="rId3"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a:p>
          </p:txBody>
        </p:sp>
        <p:pic>
          <p:nvPicPr>
            <p:cNvPr id="16" name="object 16"/>
            <p:cNvPicPr/>
            <p:nvPr/>
          </p:nvPicPr>
          <p:blipFill>
            <a:blip r:embed="rId4"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a:p>
        </p:txBody>
      </p:sp>
      <p:sp>
        <p:nvSpPr>
          <p:cNvPr id="38" name="object 13">
            <a:extLst>
              <a:ext uri="{FF2B5EF4-FFF2-40B4-BE49-F238E27FC236}">
                <a16:creationId xmlns:a16="http://schemas.microsoft.com/office/drawing/2014/main" id="{B45B32D8-9231-4537-071F-76F42F5883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145F85A9-91B6-7436-1E20-9B279770B65C}"/>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39CD1F2E-C456-D209-03E1-4F9669CA93A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78B65385-1A5C-7915-FCDD-772A72519BF5}"/>
                </a:ext>
              </a:extLst>
            </p:cNvPr>
            <p:cNvPicPr/>
            <p:nvPr/>
          </p:nvPicPr>
          <p:blipFill>
            <a:blip r:embed="rId5"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8FD0A330-9916-0773-F6B3-A72270AB64E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6BDD3E76-9586-7251-113C-572C431D40B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13671BC4-969E-3146-67E6-D108F01675A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0CB383FE-CCAB-73E6-EB81-916ED391680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06159ACF-B157-CCA1-3DB6-51FBC442159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1F81BA12-4BFB-9648-DFDF-EF92C598CF4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A10B16B0-154B-0F36-0A85-4DA414F7F328}"/>
                </a:ext>
              </a:extLst>
            </p:cNvPr>
            <p:cNvPicPr/>
            <p:nvPr/>
          </p:nvPicPr>
          <p:blipFill>
            <a:blip r:embed="rId6"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17551DCF-43C8-4F10-533F-05CE79B82DB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10C65F4B-4EB9-EEC4-F8F5-77151B1D495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9CCAAC98-0FB3-1841-492A-493FBBF37E17}"/>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40E335B0-A238-7CF2-1A5A-0598FCBFA25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E074C590-E7AE-B771-B0FF-03324125340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CB3A9D16-FFAE-E6B6-90D7-3A05D5B43DB1}"/>
                </a:ext>
              </a:extLst>
            </p:cNvPr>
            <p:cNvPicPr/>
            <p:nvPr/>
          </p:nvPicPr>
          <p:blipFill>
            <a:blip r:embed="rId7"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DECE5F5E-8885-C5C0-3839-F091A124203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fr-FR" b="1" spc="-15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en-US" sz="2900" b="1" spc="-150" dirty="0">
                <a:solidFill>
                  <a:srgbClr val="231F20"/>
                </a:solidFill>
                <a:latin typeface="Calibri"/>
                <a:cs typeface="Calibri"/>
              </a:rPr>
              <a:t>BEFORE INSTALLING AN APPLICATION,</a:t>
            </a:r>
          </a:p>
          <a:p>
            <a:pPr marL="643890" marR="636270" algn="ctr">
              <a:lnSpc>
                <a:spcPct val="112400"/>
              </a:lnSpc>
              <a:spcBef>
                <a:spcPts val="95"/>
              </a:spcBef>
            </a:pPr>
            <a:r>
              <a:rPr lang="en-US" sz="2900" b="1" u="sng" spc="-150" dirty="0">
                <a:solidFill>
                  <a:srgbClr val="231F20"/>
                </a:solidFill>
                <a:latin typeface="Calibri"/>
                <a:cs typeface="Calibri"/>
              </a:rPr>
              <a:t>ASK YOURSELF IF YOU REALLY NEED IT!</a:t>
            </a:r>
            <a:endParaRPr lang="fr-FR" sz="2900" b="1" u="sng" spc="-150" dirty="0">
              <a:latin typeface="Calibri"/>
              <a:cs typeface="Calibri"/>
            </a:endParaRPr>
          </a:p>
        </p:txBody>
      </p:sp>
      <p:grpSp>
        <p:nvGrpSpPr>
          <p:cNvPr id="4" name="object 4"/>
          <p:cNvGrpSpPr/>
          <p:nvPr/>
        </p:nvGrpSpPr>
        <p:grpSpPr>
          <a:xfrm>
            <a:off x="6095440" y="1795710"/>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a:p>
          </p:txBody>
        </p:sp>
      </p:grpSp>
      <p:sp>
        <p:nvSpPr>
          <p:cNvPr id="9" name="object 9"/>
          <p:cNvSpPr txBox="1">
            <a:spLocks noGrp="1"/>
          </p:cNvSpPr>
          <p:nvPr>
            <p:ph type="title"/>
          </p:nvPr>
        </p:nvSpPr>
        <p:spPr>
          <a:xfrm>
            <a:off x="3402180" y="1737599"/>
            <a:ext cx="612909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32371" y="4137218"/>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fr-FR" b="1" spc="-150" dirty="0"/>
          </a:p>
        </p:txBody>
      </p:sp>
      <p:sp>
        <p:nvSpPr>
          <p:cNvPr id="37" name="object 37"/>
          <p:cNvSpPr txBox="1"/>
          <p:nvPr/>
        </p:nvSpPr>
        <p:spPr>
          <a:xfrm>
            <a:off x="1328054" y="4946214"/>
            <a:ext cx="4296903" cy="2539734"/>
          </a:xfrm>
          <a:prstGeom prst="rect">
            <a:avLst/>
          </a:prstGeom>
        </p:spPr>
        <p:txBody>
          <a:bodyPr vert="horz" wrap="square" lIns="0" tIns="66675" rIns="0" bIns="0" rtlCol="0">
            <a:spAutoFit/>
          </a:bodyPr>
          <a:lstStyle/>
          <a:p>
            <a:pPr marL="280035" marR="5080" indent="-267970" algn="ctr">
              <a:lnSpc>
                <a:spcPct val="112400"/>
              </a:lnSpc>
            </a:pPr>
            <a:r>
              <a:rPr lang="en-US" sz="2900" b="1" u="sng" spc="-150" dirty="0">
                <a:solidFill>
                  <a:srgbClr val="231F20"/>
                </a:solidFill>
                <a:uFill>
                  <a:solidFill>
                    <a:srgbClr val="231F20"/>
                  </a:solidFill>
                </a:uFill>
                <a:latin typeface="Calibri"/>
                <a:cs typeface="Calibri"/>
              </a:rPr>
              <a:t>BE CAUTIOUS ABOUT MESSAGES WITH VISUALS THAT LOOK OFFICIAL BUT ARE POORLY DISPLAYED OR HAVE SPELLING MISTAKES</a:t>
            </a:r>
            <a:endParaRPr lang="fr-FR" sz="2900" b="1" spc="-150" dirty="0">
              <a:latin typeface="Calibri"/>
              <a:cs typeface="Calibri"/>
            </a:endParaRPr>
          </a:p>
        </p:txBody>
      </p:sp>
      <p:sp>
        <p:nvSpPr>
          <p:cNvPr id="38" name="object 38"/>
          <p:cNvSpPr txBox="1"/>
          <p:nvPr/>
        </p:nvSpPr>
        <p:spPr>
          <a:xfrm>
            <a:off x="6595872" y="7830517"/>
            <a:ext cx="4388485" cy="1406154"/>
          </a:xfrm>
          <a:prstGeom prst="rect">
            <a:avLst/>
          </a:prstGeom>
        </p:spPr>
        <p:txBody>
          <a:bodyPr vert="horz" wrap="square" lIns="0" tIns="66675" rIns="0" bIns="0" rtlCol="0">
            <a:spAutoFit/>
          </a:bodyPr>
          <a:lstStyle/>
          <a:p>
            <a:pPr algn="ctr">
              <a:lnSpc>
                <a:spcPct val="100000"/>
              </a:lnSpc>
              <a:spcBef>
                <a:spcPts val="525"/>
              </a:spcBef>
            </a:pPr>
            <a:r>
              <a:rPr lang="en-US" sz="2900" b="1" spc="-150" dirty="0">
                <a:latin typeface="Calibri"/>
                <a:cs typeface="Calibri"/>
              </a:rPr>
              <a:t>NEVER CLICK ON A LINK OR AN ATTACHMENT WHOSE ORIGIN OR NATURE SEEMS DOUBTFUL</a:t>
            </a:r>
            <a:endParaRPr lang="fr-FR" sz="2900" b="1" spc="-150" dirty="0">
              <a:latin typeface="Calibri"/>
              <a:cs typeface="Calibri"/>
            </a:endParaRPr>
          </a:p>
        </p:txBody>
      </p:sp>
      <p:sp>
        <p:nvSpPr>
          <p:cNvPr id="39" name="object 39"/>
          <p:cNvSpPr txBox="1"/>
          <p:nvPr/>
        </p:nvSpPr>
        <p:spPr>
          <a:xfrm>
            <a:off x="11212602" y="2004569"/>
            <a:ext cx="3904859" cy="1484958"/>
          </a:xfrm>
          <a:prstGeom prst="rect">
            <a:avLst/>
          </a:prstGeom>
        </p:spPr>
        <p:txBody>
          <a:bodyPr vert="horz" wrap="square" lIns="0" tIns="12065" rIns="0" bIns="0" rtlCol="0">
            <a:spAutoFit/>
          </a:bodyPr>
          <a:lstStyle/>
          <a:p>
            <a:pPr marL="12065" marR="5080" indent="-1270" algn="ctr">
              <a:lnSpc>
                <a:spcPct val="112400"/>
              </a:lnSpc>
              <a:spcBef>
                <a:spcPts val="95"/>
              </a:spcBef>
            </a:pPr>
            <a:r>
              <a:rPr lang="en-US" sz="2900" b="1" spc="-150" dirty="0">
                <a:latin typeface="Calibri"/>
                <a:cs typeface="Calibri"/>
              </a:rPr>
              <a:t>REMEMBER THAT IF IT SOUNDS TOO GOOD TO BE TRUE,</a:t>
            </a:r>
            <a:r>
              <a:rPr lang="en-US" sz="2900" b="1" u="sng" spc="-150" dirty="0">
                <a:latin typeface="Calibri"/>
                <a:cs typeface="Calibri"/>
              </a:rPr>
              <a:t> IT PROBABLY IS!</a:t>
            </a:r>
            <a:endParaRPr lang="fr-FR" sz="2900" b="1" u="sng" spc="-150" dirty="0">
              <a:latin typeface="Calibri"/>
              <a:cs typeface="Calibri"/>
            </a:endParaRPr>
          </a:p>
        </p:txBody>
      </p:sp>
      <p:sp>
        <p:nvSpPr>
          <p:cNvPr id="40" name="object 40"/>
          <p:cNvSpPr txBox="1"/>
          <p:nvPr/>
        </p:nvSpPr>
        <p:spPr>
          <a:xfrm>
            <a:off x="15772449" y="3643851"/>
            <a:ext cx="2582548" cy="896399"/>
          </a:xfrm>
          <a:prstGeom prst="rect">
            <a:avLst/>
          </a:prstGeom>
        </p:spPr>
        <p:txBody>
          <a:bodyPr vert="horz" wrap="square" lIns="0" tIns="41910" rIns="0" bIns="0" rtlCol="0">
            <a:spAutoFit/>
          </a:bodyPr>
          <a:lstStyle/>
          <a:p>
            <a:pPr marL="12700" algn="just">
              <a:lnSpc>
                <a:spcPct val="100000"/>
              </a:lnSpc>
              <a:spcBef>
                <a:spcPts val="330"/>
              </a:spcBef>
            </a:pPr>
            <a:r>
              <a:rPr lang="en-US" sz="1850" b="1" spc="-150" dirty="0">
                <a:solidFill>
                  <a:srgbClr val="FFFFFF"/>
                </a:solidFill>
                <a:latin typeface="Calibri"/>
                <a:cs typeface="Calibri"/>
              </a:rPr>
              <a:t>IF YOU HAVE NOT ENTERED A COMPETITION, YOU CANNOT HAVE WON A PRIZE</a:t>
            </a:r>
            <a:r>
              <a:rPr lang="fr-FR" sz="1850" b="1" spc="-150" dirty="0">
                <a:solidFill>
                  <a:srgbClr val="FFFFFF"/>
                </a:solidFill>
                <a:latin typeface="Calibri"/>
                <a:cs typeface="Calibri"/>
              </a:rPr>
              <a:t>!</a:t>
            </a:r>
            <a:endParaRPr lang="fr-FR" sz="1850" b="1" spc="-150" dirty="0">
              <a:latin typeface="Calibri"/>
              <a:cs typeface="Calibri"/>
            </a:endParaRPr>
          </a:p>
        </p:txBody>
      </p:sp>
      <p:sp>
        <p:nvSpPr>
          <p:cNvPr id="41" name="object 41"/>
          <p:cNvSpPr txBox="1"/>
          <p:nvPr/>
        </p:nvSpPr>
        <p:spPr>
          <a:xfrm>
            <a:off x="11533471" y="5924536"/>
            <a:ext cx="2320925" cy="1562992"/>
          </a:xfrm>
          <a:prstGeom prst="rect">
            <a:avLst/>
          </a:prstGeom>
        </p:spPr>
        <p:txBody>
          <a:bodyPr vert="horz" wrap="square" lIns="0" tIns="12700" rIns="0" bIns="0" rtlCol="0">
            <a:spAutoFit/>
          </a:bodyPr>
          <a:lstStyle/>
          <a:p>
            <a:pPr marL="12700" marR="118745">
              <a:lnSpc>
                <a:spcPct val="110400"/>
              </a:lnSpc>
              <a:spcBef>
                <a:spcPts val="100"/>
              </a:spcBef>
            </a:pPr>
            <a:r>
              <a:rPr lang="en-US" sz="1850" b="1" spc="-150" dirty="0">
                <a:solidFill>
                  <a:srgbClr val="FFFFFF"/>
                </a:solidFill>
                <a:latin typeface="Calibri"/>
                <a:cs typeface="Calibri"/>
              </a:rPr>
              <a:t>IF IN DOUBT, YOU SHOULD ACCESS THE WEBSITE BY TYPING THE ADDRESS DIRECTLY INTO THE SEARCH BAR</a:t>
            </a:r>
          </a:p>
        </p:txBody>
      </p:sp>
      <p:sp>
        <p:nvSpPr>
          <p:cNvPr id="43" name="object 43"/>
          <p:cNvSpPr txBox="1"/>
          <p:nvPr/>
        </p:nvSpPr>
        <p:spPr>
          <a:xfrm>
            <a:off x="6754066" y="3869582"/>
            <a:ext cx="3054350" cy="2298706"/>
          </a:xfrm>
          <a:prstGeom prst="rect">
            <a:avLst/>
          </a:prstGeom>
        </p:spPr>
        <p:txBody>
          <a:bodyPr vert="horz" wrap="square" lIns="0" tIns="66675" rIns="0" bIns="0" rtlCol="0">
            <a:spAutoFit/>
          </a:bodyPr>
          <a:lstStyle/>
          <a:p>
            <a:pPr algn="ctr">
              <a:lnSpc>
                <a:spcPct val="100000"/>
              </a:lnSpc>
              <a:spcBef>
                <a:spcPts val="525"/>
              </a:spcBef>
            </a:pPr>
            <a:r>
              <a:rPr lang="en-US" sz="2900" b="1" u="sng" spc="-150" dirty="0">
                <a:latin typeface="Calibri"/>
                <a:cs typeface="Calibri"/>
              </a:rPr>
              <a:t>BEWARE OF MESSAGES </a:t>
            </a:r>
            <a:r>
              <a:rPr lang="en-US" sz="2900" b="1" spc="-150" dirty="0">
                <a:latin typeface="Calibri"/>
                <a:cs typeface="Calibri"/>
              </a:rPr>
              <a:t>THAT REQUIRE YOU TO RESPOND OR TAKE IMMEDIATE ACTION</a:t>
            </a:r>
            <a:endParaRPr lang="fr-FR" sz="2900" b="1" spc="-150" dirty="0">
              <a:latin typeface="Calibri"/>
              <a:cs typeface="Calibri"/>
            </a:endParaRP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69" name="object 13">
            <a:extLst>
              <a:ext uri="{FF2B5EF4-FFF2-40B4-BE49-F238E27FC236}">
                <a16:creationId xmlns:a16="http://schemas.microsoft.com/office/drawing/2014/main" id="{EE2C50E2-0360-B675-EBE6-D6E23321D0A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0" name="object 15">
            <a:extLst>
              <a:ext uri="{FF2B5EF4-FFF2-40B4-BE49-F238E27FC236}">
                <a16:creationId xmlns:a16="http://schemas.microsoft.com/office/drawing/2014/main" id="{FEE07D2A-8A77-6951-8E86-86FE5C23E27C}"/>
              </a:ext>
            </a:extLst>
          </p:cNvPr>
          <p:cNvGrpSpPr/>
          <p:nvPr/>
        </p:nvGrpSpPr>
        <p:grpSpPr>
          <a:xfrm>
            <a:off x="717524" y="611775"/>
            <a:ext cx="18580100" cy="436245"/>
            <a:chOff x="717524" y="611775"/>
            <a:chExt cx="18580100" cy="436245"/>
          </a:xfrm>
        </p:grpSpPr>
        <p:sp>
          <p:nvSpPr>
            <p:cNvPr id="71" name="object 16">
              <a:extLst>
                <a:ext uri="{FF2B5EF4-FFF2-40B4-BE49-F238E27FC236}">
                  <a16:creationId xmlns:a16="http://schemas.microsoft.com/office/drawing/2014/main" id="{A92B4023-99A7-3B24-1F47-A42277B9900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72" name="object 17">
              <a:extLst>
                <a:ext uri="{FF2B5EF4-FFF2-40B4-BE49-F238E27FC236}">
                  <a16:creationId xmlns:a16="http://schemas.microsoft.com/office/drawing/2014/main" id="{C3A9C83C-1741-1A70-8530-DAFCF61489A9}"/>
                </a:ext>
              </a:extLst>
            </p:cNvPr>
            <p:cNvPicPr/>
            <p:nvPr/>
          </p:nvPicPr>
          <p:blipFill>
            <a:blip r:embed="rId8" cstate="print"/>
            <a:stretch>
              <a:fillRect/>
            </a:stretch>
          </p:blipFill>
          <p:spPr>
            <a:xfrm>
              <a:off x="10231913" y="804489"/>
              <a:ext cx="101850" cy="104708"/>
            </a:xfrm>
            <a:prstGeom prst="rect">
              <a:avLst/>
            </a:prstGeom>
          </p:spPr>
        </p:pic>
        <p:sp>
          <p:nvSpPr>
            <p:cNvPr id="73" name="object 18">
              <a:extLst>
                <a:ext uri="{FF2B5EF4-FFF2-40B4-BE49-F238E27FC236}">
                  <a16:creationId xmlns:a16="http://schemas.microsoft.com/office/drawing/2014/main" id="{916BE9ED-2628-CA32-E77D-DECA91F62F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74" name="object 19">
              <a:extLst>
                <a:ext uri="{FF2B5EF4-FFF2-40B4-BE49-F238E27FC236}">
                  <a16:creationId xmlns:a16="http://schemas.microsoft.com/office/drawing/2014/main" id="{ED95234F-AEBB-CA7B-FE8B-2D3E906A6CE9}"/>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75" name="object 20">
              <a:extLst>
                <a:ext uri="{FF2B5EF4-FFF2-40B4-BE49-F238E27FC236}">
                  <a16:creationId xmlns:a16="http://schemas.microsoft.com/office/drawing/2014/main" id="{03C348A5-49F7-E3F0-E2AC-F7E433D3C8B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76" name="object 21">
              <a:extLst>
                <a:ext uri="{FF2B5EF4-FFF2-40B4-BE49-F238E27FC236}">
                  <a16:creationId xmlns:a16="http://schemas.microsoft.com/office/drawing/2014/main" id="{2C669F04-0351-0E47-B2E4-0A8E5B94984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77" name="object 22">
              <a:extLst>
                <a:ext uri="{FF2B5EF4-FFF2-40B4-BE49-F238E27FC236}">
                  <a16:creationId xmlns:a16="http://schemas.microsoft.com/office/drawing/2014/main" id="{064359CE-EA66-DEE7-F0D5-A5C924A3F01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78" name="object 23">
              <a:extLst>
                <a:ext uri="{FF2B5EF4-FFF2-40B4-BE49-F238E27FC236}">
                  <a16:creationId xmlns:a16="http://schemas.microsoft.com/office/drawing/2014/main" id="{A1C5D966-7348-DA35-B7A6-54958FE5911C}"/>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79" name="object 24">
              <a:extLst>
                <a:ext uri="{FF2B5EF4-FFF2-40B4-BE49-F238E27FC236}">
                  <a16:creationId xmlns:a16="http://schemas.microsoft.com/office/drawing/2014/main" id="{D967E8FB-3864-9511-894C-A338FBA63096}"/>
                </a:ext>
              </a:extLst>
            </p:cNvPr>
            <p:cNvPicPr/>
            <p:nvPr/>
          </p:nvPicPr>
          <p:blipFill>
            <a:blip r:embed="rId9" cstate="print"/>
            <a:stretch>
              <a:fillRect/>
            </a:stretch>
          </p:blipFill>
          <p:spPr>
            <a:xfrm>
              <a:off x="908206" y="665402"/>
              <a:ext cx="90711" cy="160393"/>
            </a:xfrm>
            <a:prstGeom prst="rect">
              <a:avLst/>
            </a:prstGeom>
          </p:spPr>
        </p:pic>
        <p:sp>
          <p:nvSpPr>
            <p:cNvPr id="80" name="object 25">
              <a:extLst>
                <a:ext uri="{FF2B5EF4-FFF2-40B4-BE49-F238E27FC236}">
                  <a16:creationId xmlns:a16="http://schemas.microsoft.com/office/drawing/2014/main" id="{91C63B3A-1457-E906-A4C7-2230EB491A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1" name="object 26">
              <a:extLst>
                <a:ext uri="{FF2B5EF4-FFF2-40B4-BE49-F238E27FC236}">
                  <a16:creationId xmlns:a16="http://schemas.microsoft.com/office/drawing/2014/main" id="{FD3D9D8A-BFAA-D063-8550-E39B664A9E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2" name="object 27">
              <a:extLst>
                <a:ext uri="{FF2B5EF4-FFF2-40B4-BE49-F238E27FC236}">
                  <a16:creationId xmlns:a16="http://schemas.microsoft.com/office/drawing/2014/main" id="{62354283-DC7A-7FA0-2F40-AA73D7454CF8}"/>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3" name="object 28">
              <a:extLst>
                <a:ext uri="{FF2B5EF4-FFF2-40B4-BE49-F238E27FC236}">
                  <a16:creationId xmlns:a16="http://schemas.microsoft.com/office/drawing/2014/main" id="{BECADA51-C0B2-30E6-FA50-0E0F3901B2E4}"/>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84" name="object 29">
              <a:extLst>
                <a:ext uri="{FF2B5EF4-FFF2-40B4-BE49-F238E27FC236}">
                  <a16:creationId xmlns:a16="http://schemas.microsoft.com/office/drawing/2014/main" id="{8D8A674C-CA70-0D3C-D112-A6A7D334BF0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85" name="object 30">
              <a:extLst>
                <a:ext uri="{FF2B5EF4-FFF2-40B4-BE49-F238E27FC236}">
                  <a16:creationId xmlns:a16="http://schemas.microsoft.com/office/drawing/2014/main" id="{A04487FC-22E8-CE45-AF0D-F3E9458DE7BF}"/>
                </a:ext>
              </a:extLst>
            </p:cNvPr>
            <p:cNvPicPr/>
            <p:nvPr/>
          </p:nvPicPr>
          <p:blipFill>
            <a:blip r:embed="rId10" cstate="print"/>
            <a:stretch>
              <a:fillRect/>
            </a:stretch>
          </p:blipFill>
          <p:spPr>
            <a:xfrm>
              <a:off x="10152472" y="665402"/>
              <a:ext cx="90718" cy="160393"/>
            </a:xfrm>
            <a:prstGeom prst="rect">
              <a:avLst/>
            </a:prstGeom>
          </p:spPr>
        </p:pic>
      </p:grpSp>
      <p:sp>
        <p:nvSpPr>
          <p:cNvPr id="86" name="object 77">
            <a:extLst>
              <a:ext uri="{FF2B5EF4-FFF2-40B4-BE49-F238E27FC236}">
                <a16:creationId xmlns:a16="http://schemas.microsoft.com/office/drawing/2014/main" id="{4640A618-B3CE-334F-71F9-050178C01F8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fr-FR" sz="12200" b="1" spc="-150" dirty="0">
                <a:solidFill>
                  <a:srgbClr val="000000"/>
                </a:solidFill>
              </a:rPr>
              <a:t>PROTECT</a:t>
            </a:r>
            <a:endParaRPr lang="fr-FR" sz="12200" b="1" spc="-150" dirty="0"/>
          </a:p>
        </p:txBody>
      </p:sp>
      <p:sp>
        <p:nvSpPr>
          <p:cNvPr id="6" name="object 6"/>
          <p:cNvSpPr txBox="1"/>
          <p:nvPr/>
        </p:nvSpPr>
        <p:spPr>
          <a:xfrm>
            <a:off x="11005093" y="5482063"/>
            <a:ext cx="6999605" cy="3934667"/>
          </a:xfrm>
          <a:prstGeom prst="rect">
            <a:avLst/>
          </a:prstGeom>
        </p:spPr>
        <p:txBody>
          <a:bodyPr vert="horz" wrap="square" lIns="0" tIns="66040" rIns="0" bIns="0" rtlCol="0">
            <a:spAutoFit/>
          </a:bodyPr>
          <a:lstStyle/>
          <a:p>
            <a:pPr marL="12700" marR="5080">
              <a:lnSpc>
                <a:spcPts val="10160"/>
              </a:lnSpc>
              <a:spcBef>
                <a:spcPts val="520"/>
              </a:spcBef>
            </a:pPr>
            <a:r>
              <a:rPr lang="fr-FR" sz="8000" b="1" spc="-150" dirty="0">
                <a:latin typeface="Calibri"/>
                <a:cs typeface="Calibri"/>
              </a:rPr>
              <a:t>YOUR ACCOUNTS ONLINE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17" y="1553065"/>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fr-FR" sz="6550" b="1" u="sng" spc="-300" dirty="0">
                <a:solidFill>
                  <a:srgbClr val="1D1D1B"/>
                </a:solidFill>
                <a:uFill>
                  <a:solidFill>
                    <a:srgbClr val="1D1D1B"/>
                  </a:solidFill>
                </a:uFill>
              </a:rPr>
              <a:t>ACTIVITY 1</a:t>
            </a:r>
            <a:endParaRPr lang="fr-FR" sz="10450" b="1" spc="-300" dirty="0"/>
          </a:p>
        </p:txBody>
      </p:sp>
      <p:sp>
        <p:nvSpPr>
          <p:cNvPr id="6" name="object 6"/>
          <p:cNvSpPr txBox="1"/>
          <p:nvPr/>
        </p:nvSpPr>
        <p:spPr>
          <a:xfrm>
            <a:off x="6863286" y="5874256"/>
            <a:ext cx="11799363" cy="1060418"/>
          </a:xfrm>
          <a:prstGeom prst="rect">
            <a:avLst/>
          </a:prstGeom>
        </p:spPr>
        <p:txBody>
          <a:bodyPr vert="horz" wrap="square" lIns="0" tIns="13970" rIns="0" bIns="0" rtlCol="0">
            <a:spAutoFit/>
          </a:bodyPr>
          <a:lstStyle/>
          <a:p>
            <a:pPr marL="12700">
              <a:lnSpc>
                <a:spcPts val="7175"/>
              </a:lnSpc>
              <a:spcBef>
                <a:spcPts val="110"/>
              </a:spcBef>
            </a:pPr>
            <a:r>
              <a:rPr lang="fr-FR" sz="6500" b="1" spc="-300" dirty="0">
                <a:solidFill>
                  <a:srgbClr val="1D1D1B"/>
                </a:solidFill>
                <a:latin typeface="Calibri"/>
                <a:cs typeface="Calibri"/>
              </a:rPr>
              <a:t>IS YOUR BEST </a:t>
            </a:r>
            <a:r>
              <a:rPr lang="fr-FR" sz="10450" b="1" spc="-300" dirty="0">
                <a:solidFill>
                  <a:srgbClr val="1D1D1B"/>
                </a:solidFill>
                <a:latin typeface="Calibri"/>
                <a:cs typeface="Calibri"/>
              </a:rPr>
              <a:t>DEFENCE</a:t>
            </a:r>
            <a:endParaRPr lang="fr-FR" sz="10450" b="1" spc="-30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fr-FR" sz="9600" b="1" spc="-300" dirty="0">
                <a:solidFill>
                  <a:srgbClr val="1D1D1B"/>
                </a:solidFill>
                <a:latin typeface="+mn-lt"/>
              </a:rPr>
              <a:t>A STRONG PASSWORD,</a:t>
            </a:r>
            <a:endParaRPr lang="fr-FR" spc="-300" dirty="0">
              <a:latin typeface="+mn-l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773901" cy="1401025"/>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CHOOSE A PASSWORD THAT IS</a:t>
            </a:r>
            <a:endParaRPr lang="fr-FR" sz="4500" b="1" spc="-15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fr-FR" sz="7550" b="1" spc="-150" dirty="0">
                <a:solidFill>
                  <a:srgbClr val="231F20"/>
                </a:solidFill>
                <a:latin typeface="Calibri"/>
                <a:cs typeface="Calibri"/>
              </a:rPr>
              <a:t>DIFFERENT</a:t>
            </a:r>
            <a:endParaRPr lang="fr-FR" sz="7550" b="1" spc="-15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FOR  EACH ACCOUNT</a:t>
            </a:r>
            <a:endParaRPr lang="fr-FR" sz="4500" b="1" spc="-15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en-US" sz="4500" b="1" spc="-150" dirty="0">
                <a:solidFill>
                  <a:srgbClr val="231F20"/>
                </a:solidFill>
              </a:rPr>
              <a:t>WHAT ARE THE </a:t>
            </a:r>
            <a:r>
              <a:rPr lang="en-US" sz="4500" b="1" spc="-150" dirty="0">
                <a:solidFill>
                  <a:schemeClr val="accent5"/>
                </a:solidFill>
              </a:rPr>
              <a:t>RISKS</a:t>
            </a:r>
            <a:r>
              <a:rPr lang="en-US" sz="4500" b="1" spc="-150" dirty="0">
                <a:solidFill>
                  <a:srgbClr val="231F20"/>
                </a:solidFill>
              </a:rPr>
              <a:t> OF USING THE SAME PASSWORD EVERYWHERE?</a:t>
            </a:r>
            <a:endParaRPr lang="fr-FR" sz="4500" b="1" spc="-15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fr-FR" sz="4500" b="1" spc="-150" dirty="0">
                <a:solidFill>
                  <a:srgbClr val="231F20"/>
                </a:solidFill>
                <a:latin typeface="Calibri"/>
                <a:cs typeface="Calibri"/>
              </a:rPr>
              <a:t>A HACKER COULD:</a:t>
            </a:r>
            <a:endParaRPr lang="fr-FR" sz="4500" b="1" spc="-150" dirty="0">
              <a:latin typeface="Calibri"/>
              <a:cs typeface="Calibri"/>
            </a:endParaRPr>
          </a:p>
          <a:p>
            <a:pPr marL="42545">
              <a:lnSpc>
                <a:spcPct val="100000"/>
              </a:lnSpc>
              <a:spcBef>
                <a:spcPts val="925"/>
              </a:spcBef>
            </a:pPr>
            <a:r>
              <a:rPr lang="en-US" sz="2450" b="1" spc="60" dirty="0">
                <a:solidFill>
                  <a:srgbClr val="231F20"/>
                </a:solidFill>
                <a:latin typeface="Calibri"/>
                <a:cs typeface="Calibri"/>
              </a:rPr>
              <a:t>Steal</a:t>
            </a:r>
            <a:r>
              <a:rPr lang="fr-FR" sz="2450" b="1" spc="60" dirty="0">
                <a:solidFill>
                  <a:srgbClr val="231F20"/>
                </a:solidFill>
                <a:latin typeface="Calibri"/>
                <a:cs typeface="Calibri"/>
              </a:rPr>
              <a:t> </a:t>
            </a:r>
            <a:r>
              <a:rPr lang="en-US" sz="2450" b="1" spc="60" dirty="0">
                <a:solidFill>
                  <a:srgbClr val="231F20"/>
                </a:solidFill>
                <a:latin typeface="Calibri"/>
                <a:cs typeface="Calibri"/>
              </a:rPr>
              <a:t>your</a:t>
            </a:r>
            <a:r>
              <a:rPr lang="fr-FR" sz="2450" b="1" spc="60" dirty="0">
                <a:solidFill>
                  <a:srgbClr val="231F20"/>
                </a:solidFill>
                <a:latin typeface="Calibri"/>
                <a:cs typeface="Calibri"/>
              </a:rPr>
              <a:t> </a:t>
            </a:r>
            <a:r>
              <a:rPr lang="en-US" sz="2450" b="1" spc="60" dirty="0">
                <a:solidFill>
                  <a:srgbClr val="231F20"/>
                </a:solidFill>
                <a:latin typeface="Calibri"/>
                <a:cs typeface="Calibri"/>
              </a:rPr>
              <a:t>identity</a:t>
            </a:r>
            <a:endParaRPr lang="en-US" sz="2450" b="1" dirty="0">
              <a:latin typeface="Calibri"/>
              <a:cs typeface="Calibri"/>
            </a:endParaRPr>
          </a:p>
          <a:p>
            <a:pPr marL="42545" marR="5080">
              <a:lnSpc>
                <a:spcPts val="2580"/>
              </a:lnSpc>
              <a:spcBef>
                <a:spcPts val="2595"/>
              </a:spcBef>
            </a:pPr>
            <a:r>
              <a:rPr lang="en-US" sz="2450" spc="60" dirty="0">
                <a:solidFill>
                  <a:srgbClr val="231F20"/>
                </a:solidFill>
                <a:latin typeface="Calibri"/>
                <a:cs typeface="Calibri"/>
              </a:rPr>
              <a:t>Hack into your bank details </a:t>
            </a:r>
            <a:r>
              <a:rPr lang="en-US" sz="2450" b="1" spc="60" dirty="0">
                <a:solidFill>
                  <a:srgbClr val="231F20"/>
                </a:solidFill>
                <a:latin typeface="Calibri"/>
                <a:cs typeface="Calibri"/>
              </a:rPr>
              <a:t>and make fraudulent purchases</a:t>
            </a:r>
          </a:p>
        </p:txBody>
      </p:sp>
      <p:sp>
        <p:nvSpPr>
          <p:cNvPr id="62" name="object 62"/>
          <p:cNvSpPr txBox="1"/>
          <p:nvPr/>
        </p:nvSpPr>
        <p:spPr>
          <a:xfrm>
            <a:off x="11272029" y="7420590"/>
            <a:ext cx="6393815" cy="1836400"/>
          </a:xfrm>
          <a:prstGeom prst="rect">
            <a:avLst/>
          </a:prstGeom>
        </p:spPr>
        <p:txBody>
          <a:bodyPr vert="horz" wrap="square" lIns="0" tIns="15240" rIns="0" bIns="0" rtlCol="0">
            <a:spAutoFit/>
          </a:bodyPr>
          <a:lstStyle/>
          <a:p>
            <a:pPr marL="12700">
              <a:lnSpc>
                <a:spcPts val="2760"/>
              </a:lnSpc>
              <a:spcBef>
                <a:spcPts val="120"/>
              </a:spcBef>
            </a:pPr>
            <a:r>
              <a:rPr lang="en-US" sz="2450" b="1" spc="100" dirty="0">
                <a:solidFill>
                  <a:srgbClr val="231F20"/>
                </a:solidFill>
                <a:latin typeface="Calibri"/>
                <a:cs typeface="Calibri"/>
              </a:rPr>
              <a:t>Steal your contacts </a:t>
            </a:r>
            <a:r>
              <a:rPr lang="en-US" sz="2450" spc="100" dirty="0">
                <a:solidFill>
                  <a:srgbClr val="231F20"/>
                </a:solidFill>
                <a:latin typeface="Calibri"/>
                <a:cs typeface="Calibri"/>
              </a:rPr>
              <a:t>by hacking into your mailboxes/social networks</a:t>
            </a:r>
          </a:p>
          <a:p>
            <a:pPr marL="12700">
              <a:lnSpc>
                <a:spcPts val="2760"/>
              </a:lnSpc>
              <a:spcBef>
                <a:spcPts val="120"/>
              </a:spcBef>
            </a:pPr>
            <a:endParaRPr lang="en-US" sz="2450" b="1" spc="100" dirty="0">
              <a:solidFill>
                <a:srgbClr val="231F20"/>
              </a:solidFill>
              <a:latin typeface="Calibri"/>
              <a:cs typeface="Calibri"/>
            </a:endParaRPr>
          </a:p>
          <a:p>
            <a:pPr marL="12700">
              <a:lnSpc>
                <a:spcPts val="2760"/>
              </a:lnSpc>
              <a:spcBef>
                <a:spcPts val="120"/>
              </a:spcBef>
            </a:pPr>
            <a:r>
              <a:rPr lang="en-US" sz="2450" b="1" dirty="0">
                <a:solidFill>
                  <a:srgbClr val="231F20"/>
                </a:solidFill>
                <a:latin typeface="Calibri"/>
                <a:cs typeface="Calibri"/>
              </a:rPr>
              <a:t>Blackmail </a:t>
            </a:r>
            <a:r>
              <a:rPr lang="en-US" sz="2450" dirty="0">
                <a:solidFill>
                  <a:srgbClr val="231F20"/>
                </a:solidFill>
                <a:latin typeface="Calibri"/>
                <a:cs typeface="Calibri"/>
              </a:rPr>
              <a:t>you and demand a </a:t>
            </a:r>
            <a:r>
              <a:rPr lang="en-US" sz="2450" b="1" dirty="0">
                <a:solidFill>
                  <a:srgbClr val="231F20"/>
                </a:solidFill>
                <a:latin typeface="Calibri"/>
                <a:cs typeface="Calibri"/>
              </a:rPr>
              <a:t>ransom</a:t>
            </a:r>
          </a:p>
          <a:p>
            <a:pPr marL="12700">
              <a:lnSpc>
                <a:spcPts val="2760"/>
              </a:lnSpc>
              <a:spcBef>
                <a:spcPts val="120"/>
              </a:spcBef>
            </a:pPr>
            <a:r>
              <a:rPr lang="en-US" sz="2450" dirty="0">
                <a:solidFill>
                  <a:srgbClr val="231F20"/>
                </a:solidFill>
                <a:latin typeface="Calibri"/>
                <a:cs typeface="Calibri"/>
              </a:rPr>
              <a:t>(in case of compromising data)</a:t>
            </a:r>
            <a:endParaRPr sz="245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a:p>
          </p:txBody>
        </p:sp>
      </p:grpSp>
      <p:grpSp>
        <p:nvGrpSpPr>
          <p:cNvPr id="72" name="object 72"/>
          <p:cNvGrpSpPr/>
          <p:nvPr/>
        </p:nvGrpSpPr>
        <p:grpSpPr>
          <a:xfrm>
            <a:off x="10455440" y="857613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84" name="object 84"/>
            <p:cNvPicPr/>
            <p:nvPr/>
          </p:nvPicPr>
          <p:blipFill>
            <a:blip r:embed="rId16" cstate="print"/>
            <a:stretch>
              <a:fillRect/>
            </a:stretch>
          </p:blipFill>
          <p:spPr>
            <a:xfrm>
              <a:off x="900799" y="665402"/>
              <a:ext cx="90707" cy="160393"/>
            </a:xfrm>
            <a:prstGeom prst="rect">
              <a:avLst/>
            </a:prstGeom>
          </p:spPr>
        </p:pic>
      </p:grpSp>
      <p:sp>
        <p:nvSpPr>
          <p:cNvPr id="85" name="object 17">
            <a:extLst>
              <a:ext uri="{FF2B5EF4-FFF2-40B4-BE49-F238E27FC236}">
                <a16:creationId xmlns:a16="http://schemas.microsoft.com/office/drawing/2014/main" id="{DB98FE00-BDA3-0648-602A-9461334CB9E9}"/>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HYGIRNE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4"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THE USE OF </a:t>
            </a:r>
            <a:endParaRPr lang="fr-FR" sz="2300" b="1"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fr-FR" sz="3200" b="1"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OF</a:t>
            </a:r>
            <a:r>
              <a:rPr lang="fr-FR" sz="3750" b="1" spc="-100" dirty="0">
                <a:latin typeface="Calibri"/>
                <a:cs typeface="Calibri"/>
              </a:rPr>
              <a:t> </a:t>
            </a:r>
            <a:r>
              <a:rPr lang="fr-FR" sz="3750" b="1" spc="130" dirty="0">
                <a:latin typeface="Calibri"/>
                <a:cs typeface="Calibri"/>
              </a:rPr>
              <a:t>ATTACKS</a:t>
            </a:r>
            <a:endParaRPr lang="fr-FR" sz="3750" b="1"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BLOCKS</a:t>
            </a:r>
            <a:endParaRPr lang="fr-FR" sz="3200" b="1" dirty="0">
              <a:latin typeface="Calibri"/>
              <a:cs typeface="Calibri"/>
            </a:endParaRPr>
          </a:p>
        </p:txBody>
      </p:sp>
      <p:sp>
        <p:nvSpPr>
          <p:cNvPr id="46" name="object 57">
            <a:extLst>
              <a:ext uri="{FF2B5EF4-FFF2-40B4-BE49-F238E27FC236}">
                <a16:creationId xmlns:a16="http://schemas.microsoft.com/office/drawing/2014/main" id="{AC0AF421-B050-45AB-AD3F-9B8544E5FC6C}"/>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7" name="object 56">
            <a:hlinkClick r:id="rId5"/>
            <a:extLst>
              <a:ext uri="{FF2B5EF4-FFF2-40B4-BE49-F238E27FC236}">
                <a16:creationId xmlns:a16="http://schemas.microsoft.com/office/drawing/2014/main" id="{9A42A9E0-309C-46A3-97C8-56B7C65E2619}"/>
              </a:ext>
            </a:extLst>
          </p:cNvPr>
          <p:cNvSpPr/>
          <p:nvPr/>
        </p:nvSpPr>
        <p:spPr>
          <a:xfrm>
            <a:off x="12083328" y="93247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8" name="object 57">
            <a:extLst>
              <a:ext uri="{FF2B5EF4-FFF2-40B4-BE49-F238E27FC236}">
                <a16:creationId xmlns:a16="http://schemas.microsoft.com/office/drawing/2014/main" id="{B0C8AA80-4CD4-4793-AA3B-18256C407743}"/>
              </a:ext>
            </a:extLst>
          </p:cNvPr>
          <p:cNvSpPr txBox="1"/>
          <p:nvPr/>
        </p:nvSpPr>
        <p:spPr>
          <a:xfrm>
            <a:off x="12195296" y="93717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50" name="object 47">
            <a:extLst>
              <a:ext uri="{FF2B5EF4-FFF2-40B4-BE49-F238E27FC236}">
                <a16:creationId xmlns:a16="http://schemas.microsoft.com/office/drawing/2014/main" id="{C16EA25C-E9BB-4E18-A257-5C5055B33838}"/>
              </a:ext>
            </a:extLst>
          </p:cNvPr>
          <p:cNvSpPr txBox="1"/>
          <p:nvPr/>
        </p:nvSpPr>
        <p:spPr>
          <a:xfrm>
            <a:off x="7502750" y="30699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52" name="object 47">
            <a:extLst>
              <a:ext uri="{FF2B5EF4-FFF2-40B4-BE49-F238E27FC236}">
                <a16:creationId xmlns:a16="http://schemas.microsoft.com/office/drawing/2014/main" id="{969F9271-58D6-4326-B0CE-829E62276EB6}"/>
              </a:ext>
            </a:extLst>
          </p:cNvPr>
          <p:cNvSpPr txBox="1"/>
          <p:nvPr/>
        </p:nvSpPr>
        <p:spPr>
          <a:xfrm>
            <a:off x="7655150" y="32223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grpSp>
        <p:nvGrpSpPr>
          <p:cNvPr id="76" name="object 53">
            <a:extLst>
              <a:ext uri="{FF2B5EF4-FFF2-40B4-BE49-F238E27FC236}">
                <a16:creationId xmlns:a16="http://schemas.microsoft.com/office/drawing/2014/main" id="{D59A2422-C65E-4C55-9E43-B129FD11BE61}"/>
              </a:ext>
            </a:extLst>
          </p:cNvPr>
          <p:cNvGrpSpPr/>
          <p:nvPr/>
        </p:nvGrpSpPr>
        <p:grpSpPr>
          <a:xfrm>
            <a:off x="14935964" y="3504971"/>
            <a:ext cx="4309745" cy="6525259"/>
            <a:chOff x="14935964" y="3504971"/>
            <a:chExt cx="4309745" cy="6525259"/>
          </a:xfrm>
        </p:grpSpPr>
        <p:sp>
          <p:nvSpPr>
            <p:cNvPr id="77" name="object 54">
              <a:extLst>
                <a:ext uri="{FF2B5EF4-FFF2-40B4-BE49-F238E27FC236}">
                  <a16:creationId xmlns:a16="http://schemas.microsoft.com/office/drawing/2014/main" id="{7CF88C1E-C9E4-40BA-BDD2-4454F7B21D81}"/>
                </a:ext>
              </a:extLst>
            </p:cNvPr>
            <p:cNvSpPr/>
            <p:nvPr/>
          </p:nvSpPr>
          <p:spPr>
            <a:xfrm>
              <a:off x="14935964" y="3504971"/>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p>
          </p:txBody>
        </p:sp>
        <p:sp>
          <p:nvSpPr>
            <p:cNvPr id="78" name="object 55">
              <a:extLst>
                <a:ext uri="{FF2B5EF4-FFF2-40B4-BE49-F238E27FC236}">
                  <a16:creationId xmlns:a16="http://schemas.microsoft.com/office/drawing/2014/main" id="{41CEE2A8-9C2D-418A-8424-B601026F7C37}"/>
                </a:ext>
              </a:extLst>
            </p:cNvPr>
            <p:cNvSpPr/>
            <p:nvPr/>
          </p:nvSpPr>
          <p:spPr>
            <a:xfrm>
              <a:off x="15408668" y="6732560"/>
              <a:ext cx="2702560" cy="2702560"/>
            </a:xfrm>
            <a:custGeom>
              <a:avLst/>
              <a:gdLst/>
              <a:ahLst/>
              <a:cxnLst/>
              <a:rect l="l" t="t" r="r" b="b"/>
              <a:pathLst>
                <a:path w="2702559" h="2702559">
                  <a:moveTo>
                    <a:pt x="1351236" y="0"/>
                  </a:moveTo>
                  <a:lnTo>
                    <a:pt x="1302771" y="852"/>
                  </a:lnTo>
                  <a:lnTo>
                    <a:pt x="1254736" y="3392"/>
                  </a:lnTo>
                  <a:lnTo>
                    <a:pt x="1207158" y="7590"/>
                  </a:lnTo>
                  <a:lnTo>
                    <a:pt x="1160067" y="13418"/>
                  </a:lnTo>
                  <a:lnTo>
                    <a:pt x="1113491" y="20847"/>
                  </a:lnTo>
                  <a:lnTo>
                    <a:pt x="1067458" y="29848"/>
                  </a:lnTo>
                  <a:lnTo>
                    <a:pt x="1021998" y="40393"/>
                  </a:lnTo>
                  <a:lnTo>
                    <a:pt x="977138" y="52454"/>
                  </a:lnTo>
                  <a:lnTo>
                    <a:pt x="932907" y="66001"/>
                  </a:lnTo>
                  <a:lnTo>
                    <a:pt x="889335" y="81006"/>
                  </a:lnTo>
                  <a:lnTo>
                    <a:pt x="846449" y="97441"/>
                  </a:lnTo>
                  <a:lnTo>
                    <a:pt x="804278" y="115277"/>
                  </a:lnTo>
                  <a:lnTo>
                    <a:pt x="762851" y="134486"/>
                  </a:lnTo>
                  <a:lnTo>
                    <a:pt x="722196" y="155038"/>
                  </a:lnTo>
                  <a:lnTo>
                    <a:pt x="682341" y="176906"/>
                  </a:lnTo>
                  <a:lnTo>
                    <a:pt x="643317" y="200060"/>
                  </a:lnTo>
                  <a:lnTo>
                    <a:pt x="605150" y="224472"/>
                  </a:lnTo>
                  <a:lnTo>
                    <a:pt x="567869" y="250114"/>
                  </a:lnTo>
                  <a:lnTo>
                    <a:pt x="531504" y="276957"/>
                  </a:lnTo>
                  <a:lnTo>
                    <a:pt x="496083" y="304972"/>
                  </a:lnTo>
                  <a:lnTo>
                    <a:pt x="461633" y="334131"/>
                  </a:lnTo>
                  <a:lnTo>
                    <a:pt x="428185" y="364405"/>
                  </a:lnTo>
                  <a:lnTo>
                    <a:pt x="395766" y="395766"/>
                  </a:lnTo>
                  <a:lnTo>
                    <a:pt x="364405" y="428185"/>
                  </a:lnTo>
                  <a:lnTo>
                    <a:pt x="334131" y="461633"/>
                  </a:lnTo>
                  <a:lnTo>
                    <a:pt x="304972" y="496083"/>
                  </a:lnTo>
                  <a:lnTo>
                    <a:pt x="276957" y="531504"/>
                  </a:lnTo>
                  <a:lnTo>
                    <a:pt x="250114" y="567869"/>
                  </a:lnTo>
                  <a:lnTo>
                    <a:pt x="224472" y="605150"/>
                  </a:lnTo>
                  <a:lnTo>
                    <a:pt x="200060" y="643317"/>
                  </a:lnTo>
                  <a:lnTo>
                    <a:pt x="176906" y="682341"/>
                  </a:lnTo>
                  <a:lnTo>
                    <a:pt x="155038" y="722196"/>
                  </a:lnTo>
                  <a:lnTo>
                    <a:pt x="134486" y="762851"/>
                  </a:lnTo>
                  <a:lnTo>
                    <a:pt x="115277" y="804278"/>
                  </a:lnTo>
                  <a:lnTo>
                    <a:pt x="97441" y="846449"/>
                  </a:lnTo>
                  <a:lnTo>
                    <a:pt x="81006" y="889335"/>
                  </a:lnTo>
                  <a:lnTo>
                    <a:pt x="66001" y="932907"/>
                  </a:lnTo>
                  <a:lnTo>
                    <a:pt x="52454" y="977138"/>
                  </a:lnTo>
                  <a:lnTo>
                    <a:pt x="40393" y="1021998"/>
                  </a:lnTo>
                  <a:lnTo>
                    <a:pt x="29848" y="1067458"/>
                  </a:lnTo>
                  <a:lnTo>
                    <a:pt x="20847" y="1113491"/>
                  </a:lnTo>
                  <a:lnTo>
                    <a:pt x="13418" y="1160067"/>
                  </a:lnTo>
                  <a:lnTo>
                    <a:pt x="7590" y="1207158"/>
                  </a:lnTo>
                  <a:lnTo>
                    <a:pt x="3392" y="1254736"/>
                  </a:lnTo>
                  <a:lnTo>
                    <a:pt x="852" y="1302771"/>
                  </a:lnTo>
                  <a:lnTo>
                    <a:pt x="0" y="1351236"/>
                  </a:lnTo>
                  <a:lnTo>
                    <a:pt x="852" y="1399701"/>
                  </a:lnTo>
                  <a:lnTo>
                    <a:pt x="3392" y="1447736"/>
                  </a:lnTo>
                  <a:lnTo>
                    <a:pt x="7590" y="1495314"/>
                  </a:lnTo>
                  <a:lnTo>
                    <a:pt x="13418" y="1542405"/>
                  </a:lnTo>
                  <a:lnTo>
                    <a:pt x="20847" y="1588981"/>
                  </a:lnTo>
                  <a:lnTo>
                    <a:pt x="29848" y="1635013"/>
                  </a:lnTo>
                  <a:lnTo>
                    <a:pt x="40393" y="1680473"/>
                  </a:lnTo>
                  <a:lnTo>
                    <a:pt x="52454" y="1725333"/>
                  </a:lnTo>
                  <a:lnTo>
                    <a:pt x="66001" y="1769563"/>
                  </a:lnTo>
                  <a:lnTo>
                    <a:pt x="81006" y="1813135"/>
                  </a:lnTo>
                  <a:lnTo>
                    <a:pt x="97441" y="1856021"/>
                  </a:lnTo>
                  <a:lnTo>
                    <a:pt x="115277" y="1898192"/>
                  </a:lnTo>
                  <a:lnTo>
                    <a:pt x="134486" y="1939619"/>
                  </a:lnTo>
                  <a:lnTo>
                    <a:pt x="155038" y="1980274"/>
                  </a:lnTo>
                  <a:lnTo>
                    <a:pt x="176906" y="2020128"/>
                  </a:lnTo>
                  <a:lnTo>
                    <a:pt x="200060" y="2059152"/>
                  </a:lnTo>
                  <a:lnTo>
                    <a:pt x="224472" y="2097319"/>
                  </a:lnTo>
                  <a:lnTo>
                    <a:pt x="250114" y="2134599"/>
                  </a:lnTo>
                  <a:lnTo>
                    <a:pt x="276957" y="2170964"/>
                  </a:lnTo>
                  <a:lnTo>
                    <a:pt x="304972" y="2206385"/>
                  </a:lnTo>
                  <a:lnTo>
                    <a:pt x="334131" y="2240834"/>
                  </a:lnTo>
                  <a:lnTo>
                    <a:pt x="364405" y="2274282"/>
                  </a:lnTo>
                  <a:lnTo>
                    <a:pt x="395766" y="2306700"/>
                  </a:lnTo>
                  <a:lnTo>
                    <a:pt x="428185" y="2338061"/>
                  </a:lnTo>
                  <a:lnTo>
                    <a:pt x="461633" y="2368335"/>
                  </a:lnTo>
                  <a:lnTo>
                    <a:pt x="496083" y="2397493"/>
                  </a:lnTo>
                  <a:lnTo>
                    <a:pt x="531504" y="2425508"/>
                  </a:lnTo>
                  <a:lnTo>
                    <a:pt x="567869" y="2452351"/>
                  </a:lnTo>
                  <a:lnTo>
                    <a:pt x="605150" y="2477992"/>
                  </a:lnTo>
                  <a:lnTo>
                    <a:pt x="643317" y="2502404"/>
                  </a:lnTo>
                  <a:lnTo>
                    <a:pt x="682341" y="2525558"/>
                  </a:lnTo>
                  <a:lnTo>
                    <a:pt x="722196" y="2547426"/>
                  </a:lnTo>
                  <a:lnTo>
                    <a:pt x="762851" y="2567978"/>
                  </a:lnTo>
                  <a:lnTo>
                    <a:pt x="804278" y="2587186"/>
                  </a:lnTo>
                  <a:lnTo>
                    <a:pt x="846449" y="2605022"/>
                  </a:lnTo>
                  <a:lnTo>
                    <a:pt x="889335" y="2621456"/>
                  </a:lnTo>
                  <a:lnTo>
                    <a:pt x="932907" y="2636461"/>
                  </a:lnTo>
                  <a:lnTo>
                    <a:pt x="977138" y="2650009"/>
                  </a:lnTo>
                  <a:lnTo>
                    <a:pt x="1021998" y="2662069"/>
                  </a:lnTo>
                  <a:lnTo>
                    <a:pt x="1067458" y="2672614"/>
                  </a:lnTo>
                  <a:lnTo>
                    <a:pt x="1113491" y="2681615"/>
                  </a:lnTo>
                  <a:lnTo>
                    <a:pt x="1160067" y="2689044"/>
                  </a:lnTo>
                  <a:lnTo>
                    <a:pt x="1207158" y="2694871"/>
                  </a:lnTo>
                  <a:lnTo>
                    <a:pt x="1254736" y="2699069"/>
                  </a:lnTo>
                  <a:lnTo>
                    <a:pt x="1302771" y="2701609"/>
                  </a:lnTo>
                  <a:lnTo>
                    <a:pt x="1351236" y="2702462"/>
                  </a:lnTo>
                  <a:lnTo>
                    <a:pt x="1399700" y="2701609"/>
                  </a:lnTo>
                  <a:lnTo>
                    <a:pt x="1447735" y="2699069"/>
                  </a:lnTo>
                  <a:lnTo>
                    <a:pt x="1495312" y="2694871"/>
                  </a:lnTo>
                  <a:lnTo>
                    <a:pt x="1542402" y="2689044"/>
                  </a:lnTo>
                  <a:lnTo>
                    <a:pt x="1588978" y="2681615"/>
                  </a:lnTo>
                  <a:lnTo>
                    <a:pt x="1635010" y="2672614"/>
                  </a:lnTo>
                  <a:lnTo>
                    <a:pt x="1680470" y="2662069"/>
                  </a:lnTo>
                  <a:lnTo>
                    <a:pt x="1725329" y="2650009"/>
                  </a:lnTo>
                  <a:lnTo>
                    <a:pt x="1769559" y="2636461"/>
                  </a:lnTo>
                  <a:lnTo>
                    <a:pt x="1813131" y="2621456"/>
                  </a:lnTo>
                  <a:lnTo>
                    <a:pt x="1856017" y="2605022"/>
                  </a:lnTo>
                  <a:lnTo>
                    <a:pt x="1898187" y="2587186"/>
                  </a:lnTo>
                  <a:lnTo>
                    <a:pt x="1939614" y="2567978"/>
                  </a:lnTo>
                  <a:lnTo>
                    <a:pt x="1980269" y="2547426"/>
                  </a:lnTo>
                  <a:lnTo>
                    <a:pt x="2020123" y="2525558"/>
                  </a:lnTo>
                  <a:lnTo>
                    <a:pt x="2059148" y="2502404"/>
                  </a:lnTo>
                  <a:lnTo>
                    <a:pt x="2097314" y="2477992"/>
                  </a:lnTo>
                  <a:lnTo>
                    <a:pt x="2134594" y="2452351"/>
                  </a:lnTo>
                  <a:lnTo>
                    <a:pt x="2170959" y="2425508"/>
                  </a:lnTo>
                  <a:lnTo>
                    <a:pt x="2206380" y="2397493"/>
                  </a:lnTo>
                  <a:lnTo>
                    <a:pt x="2240829" y="2368335"/>
                  </a:lnTo>
                  <a:lnTo>
                    <a:pt x="2274278" y="2338061"/>
                  </a:lnTo>
                  <a:lnTo>
                    <a:pt x="2306696" y="2306700"/>
                  </a:lnTo>
                  <a:lnTo>
                    <a:pt x="2338057" y="2274282"/>
                  </a:lnTo>
                  <a:lnTo>
                    <a:pt x="2368331" y="2240834"/>
                  </a:lnTo>
                  <a:lnTo>
                    <a:pt x="2397490" y="2206385"/>
                  </a:lnTo>
                  <a:lnTo>
                    <a:pt x="2425505" y="2170964"/>
                  </a:lnTo>
                  <a:lnTo>
                    <a:pt x="2452348" y="2134599"/>
                  </a:lnTo>
                  <a:lnTo>
                    <a:pt x="2477989" y="2097319"/>
                  </a:lnTo>
                  <a:lnTo>
                    <a:pt x="2502402" y="2059152"/>
                  </a:lnTo>
                  <a:lnTo>
                    <a:pt x="2525556" y="2020128"/>
                  </a:lnTo>
                  <a:lnTo>
                    <a:pt x="2547423" y="1980274"/>
                  </a:lnTo>
                  <a:lnTo>
                    <a:pt x="2567976" y="1939619"/>
                  </a:lnTo>
                  <a:lnTo>
                    <a:pt x="2587184" y="1898192"/>
                  </a:lnTo>
                  <a:lnTo>
                    <a:pt x="2605020" y="1856021"/>
                  </a:lnTo>
                  <a:lnTo>
                    <a:pt x="2621455" y="1813135"/>
                  </a:lnTo>
                  <a:lnTo>
                    <a:pt x="2636461" y="1769563"/>
                  </a:lnTo>
                  <a:lnTo>
                    <a:pt x="2650008" y="1725333"/>
                  </a:lnTo>
                  <a:lnTo>
                    <a:pt x="2662068" y="1680473"/>
                  </a:lnTo>
                  <a:lnTo>
                    <a:pt x="2672613" y="1635013"/>
                  </a:lnTo>
                  <a:lnTo>
                    <a:pt x="2681615" y="1588981"/>
                  </a:lnTo>
                  <a:lnTo>
                    <a:pt x="2689043" y="1542405"/>
                  </a:lnTo>
                  <a:lnTo>
                    <a:pt x="2694871" y="1495314"/>
                  </a:lnTo>
                  <a:lnTo>
                    <a:pt x="2699069" y="1447736"/>
                  </a:lnTo>
                  <a:lnTo>
                    <a:pt x="2701609" y="1399701"/>
                  </a:lnTo>
                  <a:lnTo>
                    <a:pt x="2702462" y="1351236"/>
                  </a:lnTo>
                  <a:lnTo>
                    <a:pt x="2701609" y="1302771"/>
                  </a:lnTo>
                  <a:lnTo>
                    <a:pt x="2699069" y="1254736"/>
                  </a:lnTo>
                  <a:lnTo>
                    <a:pt x="2694871" y="1207158"/>
                  </a:lnTo>
                  <a:lnTo>
                    <a:pt x="2689043" y="1160067"/>
                  </a:lnTo>
                  <a:lnTo>
                    <a:pt x="2681615" y="1113491"/>
                  </a:lnTo>
                  <a:lnTo>
                    <a:pt x="2672613" y="1067458"/>
                  </a:lnTo>
                  <a:lnTo>
                    <a:pt x="2662068" y="1021998"/>
                  </a:lnTo>
                  <a:lnTo>
                    <a:pt x="2650008" y="977138"/>
                  </a:lnTo>
                  <a:lnTo>
                    <a:pt x="2636461" y="932907"/>
                  </a:lnTo>
                  <a:lnTo>
                    <a:pt x="2621455" y="889335"/>
                  </a:lnTo>
                  <a:lnTo>
                    <a:pt x="2605020" y="846449"/>
                  </a:lnTo>
                  <a:lnTo>
                    <a:pt x="2587184" y="804278"/>
                  </a:lnTo>
                  <a:lnTo>
                    <a:pt x="2567976" y="762851"/>
                  </a:lnTo>
                  <a:lnTo>
                    <a:pt x="2547423" y="722196"/>
                  </a:lnTo>
                  <a:lnTo>
                    <a:pt x="2525556" y="682341"/>
                  </a:lnTo>
                  <a:lnTo>
                    <a:pt x="2502402" y="643317"/>
                  </a:lnTo>
                  <a:lnTo>
                    <a:pt x="2477989" y="605150"/>
                  </a:lnTo>
                  <a:lnTo>
                    <a:pt x="2452348" y="567869"/>
                  </a:lnTo>
                  <a:lnTo>
                    <a:pt x="2425505" y="531504"/>
                  </a:lnTo>
                  <a:lnTo>
                    <a:pt x="2397490" y="496083"/>
                  </a:lnTo>
                  <a:lnTo>
                    <a:pt x="2368331" y="461633"/>
                  </a:lnTo>
                  <a:lnTo>
                    <a:pt x="2338057" y="428185"/>
                  </a:lnTo>
                  <a:lnTo>
                    <a:pt x="2306696" y="395766"/>
                  </a:lnTo>
                  <a:lnTo>
                    <a:pt x="2274278" y="364405"/>
                  </a:lnTo>
                  <a:lnTo>
                    <a:pt x="2240829" y="334131"/>
                  </a:lnTo>
                  <a:lnTo>
                    <a:pt x="2206380" y="304972"/>
                  </a:lnTo>
                  <a:lnTo>
                    <a:pt x="2170959" y="276957"/>
                  </a:lnTo>
                  <a:lnTo>
                    <a:pt x="2134594" y="250114"/>
                  </a:lnTo>
                  <a:lnTo>
                    <a:pt x="2097314" y="224472"/>
                  </a:lnTo>
                  <a:lnTo>
                    <a:pt x="2059148" y="200060"/>
                  </a:lnTo>
                  <a:lnTo>
                    <a:pt x="2020123" y="176906"/>
                  </a:lnTo>
                  <a:lnTo>
                    <a:pt x="1980269" y="155038"/>
                  </a:lnTo>
                  <a:lnTo>
                    <a:pt x="1939614" y="134486"/>
                  </a:lnTo>
                  <a:lnTo>
                    <a:pt x="1898187" y="115277"/>
                  </a:lnTo>
                  <a:lnTo>
                    <a:pt x="1856017" y="97441"/>
                  </a:lnTo>
                  <a:lnTo>
                    <a:pt x="1813131" y="81006"/>
                  </a:lnTo>
                  <a:lnTo>
                    <a:pt x="1769559" y="66001"/>
                  </a:lnTo>
                  <a:lnTo>
                    <a:pt x="1725329" y="52454"/>
                  </a:lnTo>
                  <a:lnTo>
                    <a:pt x="1680470" y="40393"/>
                  </a:lnTo>
                  <a:lnTo>
                    <a:pt x="1635010" y="29848"/>
                  </a:lnTo>
                  <a:lnTo>
                    <a:pt x="1588978" y="20847"/>
                  </a:lnTo>
                  <a:lnTo>
                    <a:pt x="1542402" y="13418"/>
                  </a:lnTo>
                  <a:lnTo>
                    <a:pt x="1495312" y="7590"/>
                  </a:lnTo>
                  <a:lnTo>
                    <a:pt x="1447735" y="3392"/>
                  </a:lnTo>
                  <a:lnTo>
                    <a:pt x="1399700" y="852"/>
                  </a:lnTo>
                  <a:lnTo>
                    <a:pt x="1351236" y="0"/>
                  </a:lnTo>
                  <a:close/>
                </a:path>
              </a:pathLst>
            </a:custGeom>
            <a:solidFill>
              <a:srgbClr val="FBECB0">
                <a:alpha val="50000"/>
              </a:srgbClr>
            </a:solidFill>
          </p:spPr>
          <p:txBody>
            <a:bodyPr wrap="square" lIns="0" tIns="0" rIns="0" bIns="0" rtlCol="0"/>
            <a:lstStyle/>
            <a:p>
              <a:endParaRPr dirty="0"/>
            </a:p>
          </p:txBody>
        </p:sp>
      </p:grpSp>
      <p:sp>
        <p:nvSpPr>
          <p:cNvPr id="79" name="object 57">
            <a:extLst>
              <a:ext uri="{FF2B5EF4-FFF2-40B4-BE49-F238E27FC236}">
                <a16:creationId xmlns:a16="http://schemas.microsoft.com/office/drawing/2014/main" id="{0A4ABD6D-8D20-42F9-B6BE-D24846F09783}"/>
              </a:ext>
            </a:extLst>
          </p:cNvPr>
          <p:cNvSpPr txBox="1"/>
          <p:nvPr/>
        </p:nvSpPr>
        <p:spPr>
          <a:xfrm>
            <a:off x="15005050" y="3521075"/>
            <a:ext cx="5062301" cy="2537874"/>
          </a:xfrm>
          <a:prstGeom prst="rect">
            <a:avLst/>
          </a:prstGeom>
        </p:spPr>
        <p:txBody>
          <a:bodyPr vert="horz" wrap="square" lIns="0" tIns="13970" rIns="0" bIns="0" rtlCol="0">
            <a:spAutoFit/>
          </a:bodyPr>
          <a:lstStyle/>
          <a:p>
            <a:pPr marL="25400">
              <a:spcBef>
                <a:spcPts val="110"/>
              </a:spcBef>
            </a:pPr>
            <a:r>
              <a:rPr lang="fr-FR" sz="16400" b="1" spc="-1600" dirty="0">
                <a:latin typeface="+mn-lt"/>
              </a:rPr>
              <a:t>2.5</a:t>
            </a:r>
            <a:r>
              <a:rPr lang="fr-FR" sz="16400" b="1" spc="-2800" dirty="0">
                <a:latin typeface="+mn-lt"/>
              </a:rPr>
              <a:t>M</a:t>
            </a:r>
            <a:endParaRPr lang="fr-FR" sz="13200" b="1" spc="-1200" dirty="0">
              <a:latin typeface="+mn-lt"/>
            </a:endParaRPr>
          </a:p>
        </p:txBody>
      </p:sp>
      <p:grpSp>
        <p:nvGrpSpPr>
          <p:cNvPr id="80" name="object 58">
            <a:extLst>
              <a:ext uri="{FF2B5EF4-FFF2-40B4-BE49-F238E27FC236}">
                <a16:creationId xmlns:a16="http://schemas.microsoft.com/office/drawing/2014/main" id="{44CDEE6A-36BD-4280-9102-9A3B5A6CF5F6}"/>
              </a:ext>
            </a:extLst>
          </p:cNvPr>
          <p:cNvGrpSpPr/>
          <p:nvPr/>
        </p:nvGrpSpPr>
        <p:grpSpPr>
          <a:xfrm>
            <a:off x="15600883" y="5263803"/>
            <a:ext cx="2815590" cy="3623945"/>
            <a:chOff x="15600883" y="5263803"/>
            <a:chExt cx="2815590" cy="3623945"/>
          </a:xfrm>
        </p:grpSpPr>
        <p:sp>
          <p:nvSpPr>
            <p:cNvPr id="81" name="object 59">
              <a:extLst>
                <a:ext uri="{FF2B5EF4-FFF2-40B4-BE49-F238E27FC236}">
                  <a16:creationId xmlns:a16="http://schemas.microsoft.com/office/drawing/2014/main" id="{6834F2A0-DAA7-4D70-A078-2AC705613CD7}"/>
                </a:ext>
              </a:extLst>
            </p:cNvPr>
            <p:cNvSpPr/>
            <p:nvPr/>
          </p:nvSpPr>
          <p:spPr>
            <a:xfrm>
              <a:off x="15903295" y="6441700"/>
              <a:ext cx="2439035" cy="232410"/>
            </a:xfrm>
            <a:custGeom>
              <a:avLst/>
              <a:gdLst/>
              <a:ahLst/>
              <a:cxnLst/>
              <a:rect l="l" t="t" r="r" b="b"/>
              <a:pathLst>
                <a:path w="2439034" h="232409">
                  <a:moveTo>
                    <a:pt x="1150137" y="71882"/>
                  </a:moveTo>
                  <a:lnTo>
                    <a:pt x="4978" y="0"/>
                  </a:lnTo>
                  <a:lnTo>
                    <a:pt x="0" y="79413"/>
                  </a:lnTo>
                  <a:lnTo>
                    <a:pt x="1145133" y="151295"/>
                  </a:lnTo>
                  <a:lnTo>
                    <a:pt x="1150137" y="71882"/>
                  </a:lnTo>
                  <a:close/>
                </a:path>
                <a:path w="2439034" h="232409">
                  <a:moveTo>
                    <a:pt x="2438501" y="191897"/>
                  </a:moveTo>
                  <a:lnTo>
                    <a:pt x="2408085" y="128193"/>
                  </a:lnTo>
                  <a:lnTo>
                    <a:pt x="2372068" y="107200"/>
                  </a:lnTo>
                  <a:lnTo>
                    <a:pt x="2326944" y="97497"/>
                  </a:lnTo>
                  <a:lnTo>
                    <a:pt x="2206333" y="89928"/>
                  </a:lnTo>
                  <a:lnTo>
                    <a:pt x="2160359" y="93916"/>
                  </a:lnTo>
                  <a:lnTo>
                    <a:pt x="2121992" y="110236"/>
                  </a:lnTo>
                  <a:lnTo>
                    <a:pt x="2095182" y="136321"/>
                  </a:lnTo>
                  <a:lnTo>
                    <a:pt x="2083854" y="169633"/>
                  </a:lnTo>
                  <a:lnTo>
                    <a:pt x="2081301" y="210058"/>
                  </a:lnTo>
                  <a:lnTo>
                    <a:pt x="2435961" y="232308"/>
                  </a:lnTo>
                  <a:lnTo>
                    <a:pt x="2438501" y="191897"/>
                  </a:lnTo>
                  <a:close/>
                </a:path>
              </a:pathLst>
            </a:custGeom>
            <a:solidFill>
              <a:srgbClr val="EA911B"/>
            </a:solidFill>
          </p:spPr>
          <p:txBody>
            <a:bodyPr wrap="square" lIns="0" tIns="0" rIns="0" bIns="0" rtlCol="0"/>
            <a:lstStyle/>
            <a:p>
              <a:endParaRPr dirty="0"/>
            </a:p>
          </p:txBody>
        </p:sp>
        <p:sp>
          <p:nvSpPr>
            <p:cNvPr id="82" name="object 60">
              <a:extLst>
                <a:ext uri="{FF2B5EF4-FFF2-40B4-BE49-F238E27FC236}">
                  <a16:creationId xmlns:a16="http://schemas.microsoft.com/office/drawing/2014/main" id="{F0B7129B-0259-457E-8798-706D65FC170B}"/>
                </a:ext>
              </a:extLst>
            </p:cNvPr>
            <p:cNvSpPr/>
            <p:nvPr/>
          </p:nvSpPr>
          <p:spPr>
            <a:xfrm>
              <a:off x="16529173" y="5263803"/>
              <a:ext cx="1887220" cy="1151255"/>
            </a:xfrm>
            <a:custGeom>
              <a:avLst/>
              <a:gdLst/>
              <a:ahLst/>
              <a:cxnLst/>
              <a:rect l="l" t="t" r="r" b="b"/>
              <a:pathLst>
                <a:path w="1887219" h="1151254">
                  <a:moveTo>
                    <a:pt x="132163" y="0"/>
                  </a:moveTo>
                  <a:lnTo>
                    <a:pt x="80620" y="17647"/>
                  </a:lnTo>
                  <a:lnTo>
                    <a:pt x="56657" y="66573"/>
                  </a:lnTo>
                  <a:lnTo>
                    <a:pt x="0" y="969310"/>
                  </a:lnTo>
                  <a:lnTo>
                    <a:pt x="3846" y="997320"/>
                  </a:lnTo>
                  <a:lnTo>
                    <a:pt x="17652" y="1020864"/>
                  </a:lnTo>
                  <a:lnTo>
                    <a:pt x="39278" y="1037512"/>
                  </a:lnTo>
                  <a:lnTo>
                    <a:pt x="66584" y="1044837"/>
                  </a:lnTo>
                  <a:lnTo>
                    <a:pt x="1755046" y="1150802"/>
                  </a:lnTo>
                  <a:lnTo>
                    <a:pt x="1783049" y="1146952"/>
                  </a:lnTo>
                  <a:lnTo>
                    <a:pt x="1806588" y="1133140"/>
                  </a:lnTo>
                  <a:lnTo>
                    <a:pt x="1823233" y="1111511"/>
                  </a:lnTo>
                  <a:lnTo>
                    <a:pt x="1830551" y="1084207"/>
                  </a:lnTo>
                  <a:lnTo>
                    <a:pt x="1887209" y="181470"/>
                  </a:lnTo>
                  <a:lnTo>
                    <a:pt x="1883361" y="153467"/>
                  </a:lnTo>
                  <a:lnTo>
                    <a:pt x="1869553" y="129927"/>
                  </a:lnTo>
                  <a:lnTo>
                    <a:pt x="1847927" y="113283"/>
                  </a:lnTo>
                  <a:lnTo>
                    <a:pt x="1820625" y="105965"/>
                  </a:lnTo>
                  <a:lnTo>
                    <a:pt x="132163" y="0"/>
                  </a:lnTo>
                  <a:close/>
                </a:path>
              </a:pathLst>
            </a:custGeom>
            <a:solidFill>
              <a:srgbClr val="FBECB0"/>
            </a:solidFill>
          </p:spPr>
          <p:txBody>
            <a:bodyPr wrap="square" lIns="0" tIns="0" rIns="0" bIns="0" rtlCol="0"/>
            <a:lstStyle/>
            <a:p>
              <a:endParaRPr dirty="0"/>
            </a:p>
          </p:txBody>
        </p:sp>
        <p:sp>
          <p:nvSpPr>
            <p:cNvPr id="83" name="object 61">
              <a:extLst>
                <a:ext uri="{FF2B5EF4-FFF2-40B4-BE49-F238E27FC236}">
                  <a16:creationId xmlns:a16="http://schemas.microsoft.com/office/drawing/2014/main" id="{5D2AC99A-5297-4EFC-9AE9-3753C861B807}"/>
                </a:ext>
              </a:extLst>
            </p:cNvPr>
            <p:cNvSpPr/>
            <p:nvPr/>
          </p:nvSpPr>
          <p:spPr>
            <a:xfrm>
              <a:off x="16595281" y="5321523"/>
              <a:ext cx="1763395" cy="901700"/>
            </a:xfrm>
            <a:custGeom>
              <a:avLst/>
              <a:gdLst/>
              <a:ahLst/>
              <a:cxnLst/>
              <a:rect l="l" t="t" r="r" b="b"/>
              <a:pathLst>
                <a:path w="1763394" h="901700">
                  <a:moveTo>
                    <a:pt x="49851" y="0"/>
                  </a:moveTo>
                  <a:lnTo>
                    <a:pt x="0" y="794070"/>
                  </a:lnTo>
                  <a:lnTo>
                    <a:pt x="1713539" y="901616"/>
                  </a:lnTo>
                  <a:lnTo>
                    <a:pt x="1763380" y="107546"/>
                  </a:lnTo>
                  <a:lnTo>
                    <a:pt x="49851" y="0"/>
                  </a:lnTo>
                  <a:close/>
                </a:path>
              </a:pathLst>
            </a:custGeom>
            <a:solidFill>
              <a:srgbClr val="FFB543"/>
            </a:solidFill>
          </p:spPr>
          <p:txBody>
            <a:bodyPr wrap="square" lIns="0" tIns="0" rIns="0" bIns="0" rtlCol="0"/>
            <a:lstStyle/>
            <a:p>
              <a:endParaRPr dirty="0"/>
            </a:p>
          </p:txBody>
        </p:sp>
        <p:sp>
          <p:nvSpPr>
            <p:cNvPr id="84" name="object 62">
              <a:extLst>
                <a:ext uri="{FF2B5EF4-FFF2-40B4-BE49-F238E27FC236}">
                  <a16:creationId xmlns:a16="http://schemas.microsoft.com/office/drawing/2014/main" id="{CEB976E8-4AA8-4FE8-A63A-E35466D43E47}"/>
                </a:ext>
              </a:extLst>
            </p:cNvPr>
            <p:cNvSpPr/>
            <p:nvPr/>
          </p:nvSpPr>
          <p:spPr>
            <a:xfrm>
              <a:off x="17155909" y="6351911"/>
              <a:ext cx="541655" cy="281940"/>
            </a:xfrm>
            <a:custGeom>
              <a:avLst/>
              <a:gdLst/>
              <a:ahLst/>
              <a:cxnLst/>
              <a:rect l="l" t="t" r="r" b="b"/>
              <a:pathLst>
                <a:path w="541655" h="281940">
                  <a:moveTo>
                    <a:pt x="541134" y="202069"/>
                  </a:moveTo>
                  <a:lnTo>
                    <a:pt x="427685" y="194957"/>
                  </a:lnTo>
                  <a:lnTo>
                    <a:pt x="438708" y="19418"/>
                  </a:lnTo>
                  <a:lnTo>
                    <a:pt x="129438" y="0"/>
                  </a:lnTo>
                  <a:lnTo>
                    <a:pt x="118414" y="175552"/>
                  </a:lnTo>
                  <a:lnTo>
                    <a:pt x="4978" y="168427"/>
                  </a:lnTo>
                  <a:lnTo>
                    <a:pt x="0" y="247827"/>
                  </a:lnTo>
                  <a:lnTo>
                    <a:pt x="113436" y="254952"/>
                  </a:lnTo>
                  <a:lnTo>
                    <a:pt x="362724" y="270598"/>
                  </a:lnTo>
                  <a:lnTo>
                    <a:pt x="536143" y="281482"/>
                  </a:lnTo>
                  <a:lnTo>
                    <a:pt x="541134" y="202069"/>
                  </a:lnTo>
                  <a:close/>
                </a:path>
              </a:pathLst>
            </a:custGeom>
            <a:solidFill>
              <a:srgbClr val="EA911B"/>
            </a:solidFill>
          </p:spPr>
          <p:txBody>
            <a:bodyPr wrap="square" lIns="0" tIns="0" rIns="0" bIns="0" rtlCol="0"/>
            <a:lstStyle/>
            <a:p>
              <a:endParaRPr dirty="0"/>
            </a:p>
          </p:txBody>
        </p:sp>
        <p:sp>
          <p:nvSpPr>
            <p:cNvPr id="85" name="object 63">
              <a:extLst>
                <a:ext uri="{FF2B5EF4-FFF2-40B4-BE49-F238E27FC236}">
                  <a16:creationId xmlns:a16="http://schemas.microsoft.com/office/drawing/2014/main" id="{A6BA46AE-40C5-4275-AB13-C681964E411E}"/>
                </a:ext>
              </a:extLst>
            </p:cNvPr>
            <p:cNvSpPr/>
            <p:nvPr/>
          </p:nvSpPr>
          <p:spPr>
            <a:xfrm>
              <a:off x="16904843" y="5337816"/>
              <a:ext cx="794385" cy="847090"/>
            </a:xfrm>
            <a:custGeom>
              <a:avLst/>
              <a:gdLst/>
              <a:ahLst/>
              <a:cxnLst/>
              <a:rect l="l" t="t" r="r" b="b"/>
              <a:pathLst>
                <a:path w="794384" h="847089">
                  <a:moveTo>
                    <a:pt x="630796" y="836803"/>
                  </a:moveTo>
                  <a:lnTo>
                    <a:pt x="304495" y="19126"/>
                  </a:lnTo>
                  <a:lnTo>
                    <a:pt x="0" y="0"/>
                  </a:lnTo>
                  <a:lnTo>
                    <a:pt x="326301" y="817689"/>
                  </a:lnTo>
                  <a:lnTo>
                    <a:pt x="630796" y="836803"/>
                  </a:lnTo>
                  <a:close/>
                </a:path>
                <a:path w="794384" h="847089">
                  <a:moveTo>
                    <a:pt x="793788" y="847039"/>
                  </a:moveTo>
                  <a:lnTo>
                    <a:pt x="467487" y="29349"/>
                  </a:lnTo>
                  <a:lnTo>
                    <a:pt x="376135" y="23609"/>
                  </a:lnTo>
                  <a:lnTo>
                    <a:pt x="702437" y="841311"/>
                  </a:lnTo>
                  <a:lnTo>
                    <a:pt x="793788" y="847039"/>
                  </a:lnTo>
                  <a:close/>
                </a:path>
              </a:pathLst>
            </a:custGeom>
            <a:solidFill>
              <a:srgbClr val="FBECB0"/>
            </a:solidFill>
          </p:spPr>
          <p:txBody>
            <a:bodyPr wrap="square" lIns="0" tIns="0" rIns="0" bIns="0" rtlCol="0"/>
            <a:lstStyle/>
            <a:p>
              <a:endParaRPr dirty="0"/>
            </a:p>
          </p:txBody>
        </p:sp>
        <p:sp>
          <p:nvSpPr>
            <p:cNvPr id="86" name="object 64">
              <a:extLst>
                <a:ext uri="{FF2B5EF4-FFF2-40B4-BE49-F238E27FC236}">
                  <a16:creationId xmlns:a16="http://schemas.microsoft.com/office/drawing/2014/main" id="{237269F3-C1CE-4F7C-94DB-4298F1BCC06B}"/>
                </a:ext>
              </a:extLst>
            </p:cNvPr>
            <p:cNvSpPr/>
            <p:nvPr/>
          </p:nvSpPr>
          <p:spPr>
            <a:xfrm>
              <a:off x="17414083" y="6242493"/>
              <a:ext cx="45085" cy="45085"/>
            </a:xfrm>
            <a:custGeom>
              <a:avLst/>
              <a:gdLst/>
              <a:ahLst/>
              <a:cxnLst/>
              <a:rect l="l" t="t" r="r" b="b"/>
              <a:pathLst>
                <a:path w="45084" h="45085">
                  <a:moveTo>
                    <a:pt x="23789" y="0"/>
                  </a:moveTo>
                  <a:lnTo>
                    <a:pt x="14964" y="1223"/>
                  </a:lnTo>
                  <a:lnTo>
                    <a:pt x="7548" y="5578"/>
                  </a:lnTo>
                  <a:lnTo>
                    <a:pt x="2305" y="12395"/>
                  </a:lnTo>
                  <a:lnTo>
                    <a:pt x="0" y="21004"/>
                  </a:lnTo>
                  <a:lnTo>
                    <a:pt x="1212" y="29823"/>
                  </a:lnTo>
                  <a:lnTo>
                    <a:pt x="5562" y="37237"/>
                  </a:lnTo>
                  <a:lnTo>
                    <a:pt x="12374" y="42479"/>
                  </a:lnTo>
                  <a:lnTo>
                    <a:pt x="20973" y="44783"/>
                  </a:lnTo>
                  <a:lnTo>
                    <a:pt x="29804" y="43575"/>
                  </a:lnTo>
                  <a:lnTo>
                    <a:pt x="37223" y="39223"/>
                  </a:lnTo>
                  <a:lnTo>
                    <a:pt x="42468" y="32406"/>
                  </a:lnTo>
                  <a:lnTo>
                    <a:pt x="44773" y="23800"/>
                  </a:lnTo>
                  <a:lnTo>
                    <a:pt x="43560" y="14979"/>
                  </a:lnTo>
                  <a:lnTo>
                    <a:pt x="39209" y="7561"/>
                  </a:lnTo>
                  <a:lnTo>
                    <a:pt x="32394" y="2312"/>
                  </a:lnTo>
                  <a:lnTo>
                    <a:pt x="23789" y="0"/>
                  </a:lnTo>
                  <a:close/>
                </a:path>
              </a:pathLst>
            </a:custGeom>
            <a:solidFill>
              <a:srgbClr val="EA911B"/>
            </a:solidFill>
          </p:spPr>
          <p:txBody>
            <a:bodyPr wrap="square" lIns="0" tIns="0" rIns="0" bIns="0" rtlCol="0"/>
            <a:lstStyle/>
            <a:p>
              <a:endParaRPr dirty="0"/>
            </a:p>
          </p:txBody>
        </p:sp>
        <p:sp>
          <p:nvSpPr>
            <p:cNvPr id="87" name="object 65">
              <a:extLst>
                <a:ext uri="{FF2B5EF4-FFF2-40B4-BE49-F238E27FC236}">
                  <a16:creationId xmlns:a16="http://schemas.microsoft.com/office/drawing/2014/main" id="{B81A2EE9-DDF0-47CF-888A-FC25EE76D97D}"/>
                </a:ext>
              </a:extLst>
            </p:cNvPr>
            <p:cNvSpPr/>
            <p:nvPr/>
          </p:nvSpPr>
          <p:spPr>
            <a:xfrm>
              <a:off x="16595693" y="7357464"/>
              <a:ext cx="1023619" cy="302895"/>
            </a:xfrm>
            <a:custGeom>
              <a:avLst/>
              <a:gdLst/>
              <a:ahLst/>
              <a:cxnLst/>
              <a:rect l="l" t="t" r="r" b="b"/>
              <a:pathLst>
                <a:path w="1023619" h="302895">
                  <a:moveTo>
                    <a:pt x="1018932" y="0"/>
                  </a:moveTo>
                  <a:lnTo>
                    <a:pt x="0" y="195784"/>
                  </a:lnTo>
                  <a:lnTo>
                    <a:pt x="4161" y="259726"/>
                  </a:lnTo>
                  <a:lnTo>
                    <a:pt x="24297" y="292042"/>
                  </a:lnTo>
                  <a:lnTo>
                    <a:pt x="77283" y="302634"/>
                  </a:lnTo>
                  <a:lnTo>
                    <a:pt x="179994" y="301404"/>
                  </a:lnTo>
                  <a:lnTo>
                    <a:pt x="218731" y="299422"/>
                  </a:lnTo>
                  <a:lnTo>
                    <a:pt x="263271" y="295636"/>
                  </a:lnTo>
                  <a:lnTo>
                    <a:pt x="312656" y="290219"/>
                  </a:lnTo>
                  <a:lnTo>
                    <a:pt x="365931" y="283344"/>
                  </a:lnTo>
                  <a:lnTo>
                    <a:pt x="422140" y="275187"/>
                  </a:lnTo>
                  <a:lnTo>
                    <a:pt x="480325" y="265920"/>
                  </a:lnTo>
                  <a:lnTo>
                    <a:pt x="539532" y="255717"/>
                  </a:lnTo>
                  <a:lnTo>
                    <a:pt x="598803" y="244752"/>
                  </a:lnTo>
                  <a:lnTo>
                    <a:pt x="657182" y="233198"/>
                  </a:lnTo>
                  <a:lnTo>
                    <a:pt x="713713" y="221230"/>
                  </a:lnTo>
                  <a:lnTo>
                    <a:pt x="767439" y="209020"/>
                  </a:lnTo>
                  <a:lnTo>
                    <a:pt x="817405" y="196742"/>
                  </a:lnTo>
                  <a:lnTo>
                    <a:pt x="862654" y="184571"/>
                  </a:lnTo>
                  <a:lnTo>
                    <a:pt x="902229" y="172679"/>
                  </a:lnTo>
                  <a:lnTo>
                    <a:pt x="1000476" y="116177"/>
                  </a:lnTo>
                  <a:lnTo>
                    <a:pt x="1023466" y="62958"/>
                  </a:lnTo>
                  <a:lnTo>
                    <a:pt x="1023249" y="18570"/>
                  </a:lnTo>
                  <a:lnTo>
                    <a:pt x="1018932" y="0"/>
                  </a:lnTo>
                  <a:close/>
                </a:path>
              </a:pathLst>
            </a:custGeom>
            <a:solidFill>
              <a:srgbClr val="FFB543"/>
            </a:solidFill>
          </p:spPr>
          <p:txBody>
            <a:bodyPr wrap="square" lIns="0" tIns="0" rIns="0" bIns="0" rtlCol="0"/>
            <a:lstStyle/>
            <a:p>
              <a:endParaRPr dirty="0"/>
            </a:p>
          </p:txBody>
        </p:sp>
        <p:sp>
          <p:nvSpPr>
            <p:cNvPr id="88" name="object 66">
              <a:extLst>
                <a:ext uri="{FF2B5EF4-FFF2-40B4-BE49-F238E27FC236}">
                  <a16:creationId xmlns:a16="http://schemas.microsoft.com/office/drawing/2014/main" id="{EB8C662F-93D1-4A80-A3FE-B6FA69599A6C}"/>
                </a:ext>
              </a:extLst>
            </p:cNvPr>
            <p:cNvSpPr/>
            <p:nvPr/>
          </p:nvSpPr>
          <p:spPr>
            <a:xfrm>
              <a:off x="17078778" y="7621152"/>
              <a:ext cx="232410" cy="748665"/>
            </a:xfrm>
            <a:custGeom>
              <a:avLst/>
              <a:gdLst/>
              <a:ahLst/>
              <a:cxnLst/>
              <a:rect l="l" t="t" r="r" b="b"/>
              <a:pathLst>
                <a:path w="232409" h="748665">
                  <a:moveTo>
                    <a:pt x="51595" y="0"/>
                  </a:moveTo>
                  <a:lnTo>
                    <a:pt x="22934" y="11767"/>
                  </a:lnTo>
                  <a:lnTo>
                    <a:pt x="3443" y="35644"/>
                  </a:lnTo>
                  <a:lnTo>
                    <a:pt x="0" y="70457"/>
                  </a:lnTo>
                  <a:lnTo>
                    <a:pt x="108436" y="699474"/>
                  </a:lnTo>
                  <a:lnTo>
                    <a:pt x="123327" y="731087"/>
                  </a:lnTo>
                  <a:lnTo>
                    <a:pt x="149688" y="747066"/>
                  </a:lnTo>
                  <a:lnTo>
                    <a:pt x="180638" y="748585"/>
                  </a:lnTo>
                  <a:lnTo>
                    <a:pt x="209299" y="736819"/>
                  </a:lnTo>
                  <a:lnTo>
                    <a:pt x="228790" y="712941"/>
                  </a:lnTo>
                  <a:lnTo>
                    <a:pt x="232233" y="678124"/>
                  </a:lnTo>
                  <a:lnTo>
                    <a:pt x="123797" y="49107"/>
                  </a:lnTo>
                  <a:lnTo>
                    <a:pt x="108905" y="17495"/>
                  </a:lnTo>
                  <a:lnTo>
                    <a:pt x="82545" y="1517"/>
                  </a:lnTo>
                  <a:lnTo>
                    <a:pt x="51595" y="0"/>
                  </a:lnTo>
                  <a:close/>
                </a:path>
              </a:pathLst>
            </a:custGeom>
            <a:solidFill>
              <a:srgbClr val="FBECB0"/>
            </a:solidFill>
          </p:spPr>
          <p:txBody>
            <a:bodyPr wrap="square" lIns="0" tIns="0" rIns="0" bIns="0" rtlCol="0"/>
            <a:lstStyle/>
            <a:p>
              <a:endParaRPr dirty="0"/>
            </a:p>
          </p:txBody>
        </p:sp>
        <p:sp>
          <p:nvSpPr>
            <p:cNvPr id="89" name="object 67">
              <a:extLst>
                <a:ext uri="{FF2B5EF4-FFF2-40B4-BE49-F238E27FC236}">
                  <a16:creationId xmlns:a16="http://schemas.microsoft.com/office/drawing/2014/main" id="{E652CE22-8DFA-4812-830F-DC7E6E9D9F5F}"/>
                </a:ext>
              </a:extLst>
            </p:cNvPr>
            <p:cNvSpPr/>
            <p:nvPr/>
          </p:nvSpPr>
          <p:spPr>
            <a:xfrm>
              <a:off x="16784815" y="8306072"/>
              <a:ext cx="1107440" cy="540385"/>
            </a:xfrm>
            <a:custGeom>
              <a:avLst/>
              <a:gdLst/>
              <a:ahLst/>
              <a:cxnLst/>
              <a:rect l="l" t="t" r="r" b="b"/>
              <a:pathLst>
                <a:path w="1107440" h="540384">
                  <a:moveTo>
                    <a:pt x="1107440" y="259232"/>
                  </a:moveTo>
                  <a:lnTo>
                    <a:pt x="1100201" y="206121"/>
                  </a:lnTo>
                  <a:lnTo>
                    <a:pt x="1082662" y="163982"/>
                  </a:lnTo>
                  <a:lnTo>
                    <a:pt x="1056208" y="131191"/>
                  </a:lnTo>
                  <a:lnTo>
                    <a:pt x="1022286" y="106121"/>
                  </a:lnTo>
                  <a:lnTo>
                    <a:pt x="982281" y="87147"/>
                  </a:lnTo>
                  <a:lnTo>
                    <a:pt x="937641" y="72656"/>
                  </a:lnTo>
                  <a:lnTo>
                    <a:pt x="889762" y="61010"/>
                  </a:lnTo>
                  <a:lnTo>
                    <a:pt x="841108" y="50406"/>
                  </a:lnTo>
                  <a:lnTo>
                    <a:pt x="792035" y="40005"/>
                  </a:lnTo>
                  <a:lnTo>
                    <a:pt x="742632" y="30149"/>
                  </a:lnTo>
                  <a:lnTo>
                    <a:pt x="692975" y="21132"/>
                  </a:lnTo>
                  <a:lnTo>
                    <a:pt x="643153" y="13296"/>
                  </a:lnTo>
                  <a:lnTo>
                    <a:pt x="593267" y="6946"/>
                  </a:lnTo>
                  <a:lnTo>
                    <a:pt x="543382" y="2413"/>
                  </a:lnTo>
                  <a:lnTo>
                    <a:pt x="493585" y="0"/>
                  </a:lnTo>
                  <a:lnTo>
                    <a:pt x="460248" y="12992"/>
                  </a:lnTo>
                  <a:lnTo>
                    <a:pt x="443014" y="13779"/>
                  </a:lnTo>
                  <a:lnTo>
                    <a:pt x="396417" y="37338"/>
                  </a:lnTo>
                  <a:lnTo>
                    <a:pt x="350469" y="62141"/>
                  </a:lnTo>
                  <a:lnTo>
                    <a:pt x="305231" y="88176"/>
                  </a:lnTo>
                  <a:lnTo>
                    <a:pt x="260743" y="115455"/>
                  </a:lnTo>
                  <a:lnTo>
                    <a:pt x="217043" y="143979"/>
                  </a:lnTo>
                  <a:lnTo>
                    <a:pt x="174193" y="173761"/>
                  </a:lnTo>
                  <a:lnTo>
                    <a:pt x="132219" y="204800"/>
                  </a:lnTo>
                  <a:lnTo>
                    <a:pt x="91173" y="237096"/>
                  </a:lnTo>
                  <a:lnTo>
                    <a:pt x="50749" y="274027"/>
                  </a:lnTo>
                  <a:lnTo>
                    <a:pt x="20650" y="313029"/>
                  </a:lnTo>
                  <a:lnTo>
                    <a:pt x="3022" y="355600"/>
                  </a:lnTo>
                  <a:lnTo>
                    <a:pt x="0" y="403313"/>
                  </a:lnTo>
                  <a:lnTo>
                    <a:pt x="13703" y="457682"/>
                  </a:lnTo>
                  <a:lnTo>
                    <a:pt x="39458" y="483133"/>
                  </a:lnTo>
                  <a:lnTo>
                    <a:pt x="72910" y="479894"/>
                  </a:lnTo>
                  <a:lnTo>
                    <a:pt x="98082" y="455523"/>
                  </a:lnTo>
                  <a:lnTo>
                    <a:pt x="98983" y="417537"/>
                  </a:lnTo>
                  <a:lnTo>
                    <a:pt x="95758" y="375297"/>
                  </a:lnTo>
                  <a:lnTo>
                    <a:pt x="115417" y="338289"/>
                  </a:lnTo>
                  <a:lnTo>
                    <a:pt x="149123" y="306070"/>
                  </a:lnTo>
                  <a:lnTo>
                    <a:pt x="188010" y="278206"/>
                  </a:lnTo>
                  <a:lnTo>
                    <a:pt x="223227" y="254228"/>
                  </a:lnTo>
                  <a:lnTo>
                    <a:pt x="264604" y="225107"/>
                  </a:lnTo>
                  <a:lnTo>
                    <a:pt x="306793" y="197370"/>
                  </a:lnTo>
                  <a:lnTo>
                    <a:pt x="349783" y="170967"/>
                  </a:lnTo>
                  <a:lnTo>
                    <a:pt x="393534" y="145808"/>
                  </a:lnTo>
                  <a:lnTo>
                    <a:pt x="437997" y="121856"/>
                  </a:lnTo>
                  <a:lnTo>
                    <a:pt x="477697" y="101790"/>
                  </a:lnTo>
                  <a:lnTo>
                    <a:pt x="489750" y="113715"/>
                  </a:lnTo>
                  <a:lnTo>
                    <a:pt x="527240" y="149517"/>
                  </a:lnTo>
                  <a:lnTo>
                    <a:pt x="602983" y="220332"/>
                  </a:lnTo>
                  <a:lnTo>
                    <a:pt x="664273" y="284187"/>
                  </a:lnTo>
                  <a:lnTo>
                    <a:pt x="702017" y="328066"/>
                  </a:lnTo>
                  <a:lnTo>
                    <a:pt x="739127" y="375310"/>
                  </a:lnTo>
                  <a:lnTo>
                    <a:pt x="771601" y="422503"/>
                  </a:lnTo>
                  <a:lnTo>
                    <a:pt x="795426" y="466178"/>
                  </a:lnTo>
                  <a:lnTo>
                    <a:pt x="806577" y="502907"/>
                  </a:lnTo>
                  <a:lnTo>
                    <a:pt x="824763" y="534301"/>
                  </a:lnTo>
                  <a:lnTo>
                    <a:pt x="857897" y="540067"/>
                  </a:lnTo>
                  <a:lnTo>
                    <a:pt x="888593" y="523240"/>
                  </a:lnTo>
                  <a:lnTo>
                    <a:pt x="899426" y="486905"/>
                  </a:lnTo>
                  <a:lnTo>
                    <a:pt x="890473" y="447078"/>
                  </a:lnTo>
                  <a:lnTo>
                    <a:pt x="872934" y="405434"/>
                  </a:lnTo>
                  <a:lnTo>
                    <a:pt x="848156" y="362559"/>
                  </a:lnTo>
                  <a:lnTo>
                    <a:pt x="817524" y="319036"/>
                  </a:lnTo>
                  <a:lnTo>
                    <a:pt x="782383" y="275424"/>
                  </a:lnTo>
                  <a:lnTo>
                    <a:pt x="744105" y="232321"/>
                  </a:lnTo>
                  <a:lnTo>
                    <a:pt x="704062" y="190296"/>
                  </a:lnTo>
                  <a:lnTo>
                    <a:pt x="663600" y="149936"/>
                  </a:lnTo>
                  <a:lnTo>
                    <a:pt x="624116" y="111798"/>
                  </a:lnTo>
                  <a:lnTo>
                    <a:pt x="617842" y="105841"/>
                  </a:lnTo>
                  <a:lnTo>
                    <a:pt x="642162" y="109232"/>
                  </a:lnTo>
                  <a:lnTo>
                    <a:pt x="694524" y="118021"/>
                  </a:lnTo>
                  <a:lnTo>
                    <a:pt x="746594" y="127736"/>
                  </a:lnTo>
                  <a:lnTo>
                    <a:pt x="798309" y="137820"/>
                  </a:lnTo>
                  <a:lnTo>
                    <a:pt x="883564" y="151676"/>
                  </a:lnTo>
                  <a:lnTo>
                    <a:pt x="930325" y="163258"/>
                  </a:lnTo>
                  <a:lnTo>
                    <a:pt x="971677" y="181648"/>
                  </a:lnTo>
                  <a:lnTo>
                    <a:pt x="1001496" y="209638"/>
                  </a:lnTo>
                  <a:lnTo>
                    <a:pt x="1013650" y="249999"/>
                  </a:lnTo>
                  <a:lnTo>
                    <a:pt x="1029208" y="285216"/>
                  </a:lnTo>
                  <a:lnTo>
                    <a:pt x="1061758" y="299758"/>
                  </a:lnTo>
                  <a:lnTo>
                    <a:pt x="1093698" y="291731"/>
                  </a:lnTo>
                  <a:lnTo>
                    <a:pt x="1107440" y="259232"/>
                  </a:lnTo>
                  <a:close/>
                </a:path>
              </a:pathLst>
            </a:custGeom>
            <a:solidFill>
              <a:srgbClr val="EA911B"/>
            </a:solidFill>
          </p:spPr>
          <p:txBody>
            <a:bodyPr wrap="square" lIns="0" tIns="0" rIns="0" bIns="0" rtlCol="0"/>
            <a:lstStyle/>
            <a:p>
              <a:endParaRPr dirty="0"/>
            </a:p>
          </p:txBody>
        </p:sp>
        <p:pic>
          <p:nvPicPr>
            <p:cNvPr id="90" name="object 68">
              <a:extLst>
                <a:ext uri="{FF2B5EF4-FFF2-40B4-BE49-F238E27FC236}">
                  <a16:creationId xmlns:a16="http://schemas.microsoft.com/office/drawing/2014/main" id="{5F663900-712B-48E5-ADFC-B6CFB1C5246F}"/>
                </a:ext>
              </a:extLst>
            </p:cNvPr>
            <p:cNvPicPr/>
            <p:nvPr/>
          </p:nvPicPr>
          <p:blipFill>
            <a:blip r:embed="rId6" cstate="print"/>
            <a:stretch>
              <a:fillRect/>
            </a:stretch>
          </p:blipFill>
          <p:spPr>
            <a:xfrm>
              <a:off x="16754511" y="8657021"/>
              <a:ext cx="173314" cy="173314"/>
            </a:xfrm>
            <a:prstGeom prst="rect">
              <a:avLst/>
            </a:prstGeom>
          </p:spPr>
        </p:pic>
        <p:pic>
          <p:nvPicPr>
            <p:cNvPr id="91" name="object 69">
              <a:extLst>
                <a:ext uri="{FF2B5EF4-FFF2-40B4-BE49-F238E27FC236}">
                  <a16:creationId xmlns:a16="http://schemas.microsoft.com/office/drawing/2014/main" id="{F51D576E-0CDD-48A3-A393-ECD0FD95F2E2}"/>
                </a:ext>
              </a:extLst>
            </p:cNvPr>
            <p:cNvPicPr/>
            <p:nvPr/>
          </p:nvPicPr>
          <p:blipFill>
            <a:blip r:embed="rId7" cstate="print"/>
            <a:stretch>
              <a:fillRect/>
            </a:stretch>
          </p:blipFill>
          <p:spPr>
            <a:xfrm>
              <a:off x="17758702" y="8474032"/>
              <a:ext cx="173324" cy="173314"/>
            </a:xfrm>
            <a:prstGeom prst="rect">
              <a:avLst/>
            </a:prstGeom>
          </p:spPr>
        </p:pic>
        <p:pic>
          <p:nvPicPr>
            <p:cNvPr id="92" name="object 70">
              <a:extLst>
                <a:ext uri="{FF2B5EF4-FFF2-40B4-BE49-F238E27FC236}">
                  <a16:creationId xmlns:a16="http://schemas.microsoft.com/office/drawing/2014/main" id="{3CD205BF-6510-4A1F-BA1C-8C6A320BD869}"/>
                </a:ext>
              </a:extLst>
            </p:cNvPr>
            <p:cNvPicPr/>
            <p:nvPr/>
          </p:nvPicPr>
          <p:blipFill>
            <a:blip r:embed="rId8" cstate="print"/>
            <a:stretch>
              <a:fillRect/>
            </a:stretch>
          </p:blipFill>
          <p:spPr>
            <a:xfrm>
              <a:off x="17551177" y="8714323"/>
              <a:ext cx="173314" cy="173314"/>
            </a:xfrm>
            <a:prstGeom prst="rect">
              <a:avLst/>
            </a:prstGeom>
          </p:spPr>
        </p:pic>
        <p:pic>
          <p:nvPicPr>
            <p:cNvPr id="93" name="object 71">
              <a:extLst>
                <a:ext uri="{FF2B5EF4-FFF2-40B4-BE49-F238E27FC236}">
                  <a16:creationId xmlns:a16="http://schemas.microsoft.com/office/drawing/2014/main" id="{46AB2C98-2911-4D82-B78B-E8DBFDEE8FC1}"/>
                </a:ext>
              </a:extLst>
            </p:cNvPr>
            <p:cNvPicPr/>
            <p:nvPr/>
          </p:nvPicPr>
          <p:blipFill>
            <a:blip r:embed="rId9" cstate="print"/>
            <a:stretch>
              <a:fillRect/>
            </a:stretch>
          </p:blipFill>
          <p:spPr>
            <a:xfrm>
              <a:off x="17150911" y="8178776"/>
              <a:ext cx="197407" cy="230841"/>
            </a:xfrm>
            <a:prstGeom prst="rect">
              <a:avLst/>
            </a:prstGeom>
          </p:spPr>
        </p:pic>
        <p:sp>
          <p:nvSpPr>
            <p:cNvPr id="94" name="object 72">
              <a:extLst>
                <a:ext uri="{FF2B5EF4-FFF2-40B4-BE49-F238E27FC236}">
                  <a16:creationId xmlns:a16="http://schemas.microsoft.com/office/drawing/2014/main" id="{5152910D-5804-44C1-B18D-528ED7421316}"/>
                </a:ext>
              </a:extLst>
            </p:cNvPr>
            <p:cNvSpPr/>
            <p:nvPr/>
          </p:nvSpPr>
          <p:spPr>
            <a:xfrm>
              <a:off x="16955920" y="7561263"/>
              <a:ext cx="336550" cy="139065"/>
            </a:xfrm>
            <a:custGeom>
              <a:avLst/>
              <a:gdLst/>
              <a:ahLst/>
              <a:cxnLst/>
              <a:rect l="l" t="t" r="r" b="b"/>
              <a:pathLst>
                <a:path w="336550" h="139065">
                  <a:moveTo>
                    <a:pt x="335413" y="0"/>
                  </a:moveTo>
                  <a:lnTo>
                    <a:pt x="0" y="56553"/>
                  </a:lnTo>
                  <a:lnTo>
                    <a:pt x="8579" y="91850"/>
                  </a:lnTo>
                  <a:lnTo>
                    <a:pt x="28588" y="118134"/>
                  </a:lnTo>
                  <a:lnTo>
                    <a:pt x="62984" y="134248"/>
                  </a:lnTo>
                  <a:lnTo>
                    <a:pt x="114725" y="139031"/>
                  </a:lnTo>
                  <a:lnTo>
                    <a:pt x="186769" y="131325"/>
                  </a:lnTo>
                  <a:lnTo>
                    <a:pt x="266244" y="109821"/>
                  </a:lnTo>
                  <a:lnTo>
                    <a:pt x="311376" y="82208"/>
                  </a:lnTo>
                  <a:lnTo>
                    <a:pt x="331634" y="52215"/>
                  </a:lnTo>
                  <a:lnTo>
                    <a:pt x="336490" y="23570"/>
                  </a:lnTo>
                  <a:lnTo>
                    <a:pt x="335413" y="0"/>
                  </a:lnTo>
                  <a:close/>
                </a:path>
              </a:pathLst>
            </a:custGeom>
            <a:solidFill>
              <a:srgbClr val="FFB543"/>
            </a:solidFill>
          </p:spPr>
          <p:txBody>
            <a:bodyPr wrap="square" lIns="0" tIns="0" rIns="0" bIns="0" rtlCol="0"/>
            <a:lstStyle/>
            <a:p>
              <a:endParaRPr dirty="0"/>
            </a:p>
          </p:txBody>
        </p:sp>
        <p:sp>
          <p:nvSpPr>
            <p:cNvPr id="95" name="object 73">
              <a:extLst>
                <a:ext uri="{FF2B5EF4-FFF2-40B4-BE49-F238E27FC236}">
                  <a16:creationId xmlns:a16="http://schemas.microsoft.com/office/drawing/2014/main" id="{FDAFE9C0-C396-433D-9178-E2B840F0555D}"/>
                </a:ext>
              </a:extLst>
            </p:cNvPr>
            <p:cNvSpPr/>
            <p:nvPr/>
          </p:nvSpPr>
          <p:spPr>
            <a:xfrm>
              <a:off x="15600883" y="5969463"/>
              <a:ext cx="1580515" cy="1660525"/>
            </a:xfrm>
            <a:custGeom>
              <a:avLst/>
              <a:gdLst/>
              <a:ahLst/>
              <a:cxnLst/>
              <a:rect l="l" t="t" r="r" b="b"/>
              <a:pathLst>
                <a:path w="1580515" h="1660525">
                  <a:moveTo>
                    <a:pt x="1580057" y="1540446"/>
                  </a:moveTo>
                  <a:lnTo>
                    <a:pt x="1473377" y="1495196"/>
                  </a:lnTo>
                  <a:lnTo>
                    <a:pt x="1383931" y="1443240"/>
                  </a:lnTo>
                  <a:lnTo>
                    <a:pt x="1309471" y="1375841"/>
                  </a:lnTo>
                  <a:lnTo>
                    <a:pt x="1286611" y="1342351"/>
                  </a:lnTo>
                  <a:lnTo>
                    <a:pt x="1262964" y="1300454"/>
                  </a:lnTo>
                  <a:lnTo>
                    <a:pt x="1238707" y="1251038"/>
                  </a:lnTo>
                  <a:lnTo>
                    <a:pt x="1214031" y="1194968"/>
                  </a:lnTo>
                  <a:lnTo>
                    <a:pt x="1113828" y="951814"/>
                  </a:lnTo>
                  <a:lnTo>
                    <a:pt x="1043190" y="746290"/>
                  </a:lnTo>
                  <a:lnTo>
                    <a:pt x="984300" y="525246"/>
                  </a:lnTo>
                  <a:lnTo>
                    <a:pt x="968616" y="466369"/>
                  </a:lnTo>
                  <a:lnTo>
                    <a:pt x="856602" y="12"/>
                  </a:lnTo>
                  <a:lnTo>
                    <a:pt x="216547" y="110350"/>
                  </a:lnTo>
                  <a:lnTo>
                    <a:pt x="85940" y="132867"/>
                  </a:lnTo>
                  <a:lnTo>
                    <a:pt x="66433" y="138252"/>
                  </a:lnTo>
                  <a:lnTo>
                    <a:pt x="27825" y="163995"/>
                  </a:lnTo>
                  <a:lnTo>
                    <a:pt x="0" y="224536"/>
                  </a:lnTo>
                  <a:lnTo>
                    <a:pt x="12814" y="334276"/>
                  </a:lnTo>
                  <a:lnTo>
                    <a:pt x="25120" y="371563"/>
                  </a:lnTo>
                  <a:lnTo>
                    <a:pt x="45415" y="430136"/>
                  </a:lnTo>
                  <a:lnTo>
                    <a:pt x="72567" y="506831"/>
                  </a:lnTo>
                  <a:lnTo>
                    <a:pt x="123736" y="648970"/>
                  </a:lnTo>
                  <a:lnTo>
                    <a:pt x="184073" y="814133"/>
                  </a:lnTo>
                  <a:lnTo>
                    <a:pt x="249821" y="991679"/>
                  </a:lnTo>
                  <a:lnTo>
                    <a:pt x="294792" y="1111656"/>
                  </a:lnTo>
                  <a:lnTo>
                    <a:pt x="339382" y="1229245"/>
                  </a:lnTo>
                  <a:lnTo>
                    <a:pt x="382473" y="1341272"/>
                  </a:lnTo>
                  <a:lnTo>
                    <a:pt x="422948" y="1444599"/>
                  </a:lnTo>
                  <a:lnTo>
                    <a:pt x="441858" y="1492008"/>
                  </a:lnTo>
                  <a:lnTo>
                    <a:pt x="465086" y="1539430"/>
                  </a:lnTo>
                  <a:lnTo>
                    <a:pt x="492823" y="1577987"/>
                  </a:lnTo>
                  <a:lnTo>
                    <a:pt x="524865" y="1608328"/>
                  </a:lnTo>
                  <a:lnTo>
                    <a:pt x="561047" y="1631099"/>
                  </a:lnTo>
                  <a:lnTo>
                    <a:pt x="601179" y="1646936"/>
                  </a:lnTo>
                  <a:lnTo>
                    <a:pt x="645083" y="1656486"/>
                  </a:lnTo>
                  <a:lnTo>
                    <a:pt x="692556" y="1660410"/>
                  </a:lnTo>
                  <a:lnTo>
                    <a:pt x="743432" y="1659331"/>
                  </a:lnTo>
                  <a:lnTo>
                    <a:pt x="797509" y="1653908"/>
                  </a:lnTo>
                  <a:lnTo>
                    <a:pt x="1580057" y="1540446"/>
                  </a:lnTo>
                  <a:close/>
                </a:path>
              </a:pathLst>
            </a:custGeom>
            <a:solidFill>
              <a:srgbClr val="FBECB0"/>
            </a:solidFill>
          </p:spPr>
          <p:txBody>
            <a:bodyPr wrap="square" lIns="0" tIns="0" rIns="0" bIns="0" rtlCol="0"/>
            <a:lstStyle/>
            <a:p>
              <a:endParaRPr dirty="0"/>
            </a:p>
          </p:txBody>
        </p:sp>
        <p:sp>
          <p:nvSpPr>
            <p:cNvPr id="96" name="object 74">
              <a:extLst>
                <a:ext uri="{FF2B5EF4-FFF2-40B4-BE49-F238E27FC236}">
                  <a16:creationId xmlns:a16="http://schemas.microsoft.com/office/drawing/2014/main" id="{81ED2198-716C-4448-9FCD-C558D7C220A8}"/>
                </a:ext>
              </a:extLst>
            </p:cNvPr>
            <p:cNvSpPr/>
            <p:nvPr/>
          </p:nvSpPr>
          <p:spPr>
            <a:xfrm>
              <a:off x="16376180" y="5965272"/>
              <a:ext cx="1646555" cy="1551305"/>
            </a:xfrm>
            <a:custGeom>
              <a:avLst/>
              <a:gdLst/>
              <a:ahLst/>
              <a:cxnLst/>
              <a:rect l="l" t="t" r="r" b="b"/>
              <a:pathLst>
                <a:path w="1646555" h="1551304">
                  <a:moveTo>
                    <a:pt x="1646377" y="1297825"/>
                  </a:moveTo>
                  <a:lnTo>
                    <a:pt x="1637525" y="1262862"/>
                  </a:lnTo>
                  <a:lnTo>
                    <a:pt x="1618488" y="1231150"/>
                  </a:lnTo>
                  <a:lnTo>
                    <a:pt x="1590128" y="1206741"/>
                  </a:lnTo>
                  <a:lnTo>
                    <a:pt x="1553311" y="1193711"/>
                  </a:lnTo>
                  <a:lnTo>
                    <a:pt x="1516595" y="1195692"/>
                  </a:lnTo>
                  <a:lnTo>
                    <a:pt x="1507883" y="1173899"/>
                  </a:lnTo>
                  <a:lnTo>
                    <a:pt x="1488059" y="1129550"/>
                  </a:lnTo>
                  <a:lnTo>
                    <a:pt x="1466100" y="1086497"/>
                  </a:lnTo>
                  <a:lnTo>
                    <a:pt x="1442135" y="1046137"/>
                  </a:lnTo>
                  <a:lnTo>
                    <a:pt x="1442135" y="1211935"/>
                  </a:lnTo>
                  <a:lnTo>
                    <a:pt x="1427949" y="1215301"/>
                  </a:lnTo>
                  <a:lnTo>
                    <a:pt x="1378978" y="1226680"/>
                  </a:lnTo>
                  <a:lnTo>
                    <a:pt x="1325613" y="1238770"/>
                  </a:lnTo>
                  <a:lnTo>
                    <a:pt x="1268844" y="1251242"/>
                  </a:lnTo>
                  <a:lnTo>
                    <a:pt x="1209636" y="1263738"/>
                  </a:lnTo>
                  <a:lnTo>
                    <a:pt x="1148956" y="1275930"/>
                  </a:lnTo>
                  <a:lnTo>
                    <a:pt x="1087767" y="1287449"/>
                  </a:lnTo>
                  <a:lnTo>
                    <a:pt x="1027036" y="1297990"/>
                  </a:lnTo>
                  <a:lnTo>
                    <a:pt x="967740" y="1307172"/>
                  </a:lnTo>
                  <a:lnTo>
                    <a:pt x="910856" y="1314665"/>
                  </a:lnTo>
                  <a:lnTo>
                    <a:pt x="857326" y="1320126"/>
                  </a:lnTo>
                  <a:lnTo>
                    <a:pt x="808151" y="1323213"/>
                  </a:lnTo>
                  <a:lnTo>
                    <a:pt x="764273" y="1323581"/>
                  </a:lnTo>
                  <a:lnTo>
                    <a:pt x="726668" y="1320888"/>
                  </a:lnTo>
                  <a:lnTo>
                    <a:pt x="674166" y="1304925"/>
                  </a:lnTo>
                  <a:lnTo>
                    <a:pt x="644626" y="1280642"/>
                  </a:lnTo>
                  <a:lnTo>
                    <a:pt x="614641" y="1246835"/>
                  </a:lnTo>
                  <a:lnTo>
                    <a:pt x="584085" y="1203172"/>
                  </a:lnTo>
                  <a:lnTo>
                    <a:pt x="552831" y="1149350"/>
                  </a:lnTo>
                  <a:lnTo>
                    <a:pt x="520750" y="1085037"/>
                  </a:lnTo>
                  <a:lnTo>
                    <a:pt x="504380" y="1048854"/>
                  </a:lnTo>
                  <a:lnTo>
                    <a:pt x="497598" y="1033018"/>
                  </a:lnTo>
                  <a:lnTo>
                    <a:pt x="771550" y="987539"/>
                  </a:lnTo>
                  <a:lnTo>
                    <a:pt x="818311" y="979360"/>
                  </a:lnTo>
                  <a:lnTo>
                    <a:pt x="912609" y="961999"/>
                  </a:lnTo>
                  <a:lnTo>
                    <a:pt x="959993" y="953935"/>
                  </a:lnTo>
                  <a:lnTo>
                    <a:pt x="1007452" y="947000"/>
                  </a:lnTo>
                  <a:lnTo>
                    <a:pt x="1054912" y="941755"/>
                  </a:lnTo>
                  <a:lnTo>
                    <a:pt x="1102283" y="938758"/>
                  </a:lnTo>
                  <a:lnTo>
                    <a:pt x="1155115" y="940650"/>
                  </a:lnTo>
                  <a:lnTo>
                    <a:pt x="1202626" y="949833"/>
                  </a:lnTo>
                  <a:lnTo>
                    <a:pt x="1245209" y="965657"/>
                  </a:lnTo>
                  <a:lnTo>
                    <a:pt x="1283284" y="987437"/>
                  </a:lnTo>
                  <a:lnTo>
                    <a:pt x="1317256" y="1014514"/>
                  </a:lnTo>
                  <a:lnTo>
                    <a:pt x="1347533" y="1046213"/>
                  </a:lnTo>
                  <a:lnTo>
                    <a:pt x="1374508" y="1081862"/>
                  </a:lnTo>
                  <a:lnTo>
                    <a:pt x="1398587" y="1120800"/>
                  </a:lnTo>
                  <a:lnTo>
                    <a:pt x="1420202" y="1162354"/>
                  </a:lnTo>
                  <a:lnTo>
                    <a:pt x="1439722" y="1205865"/>
                  </a:lnTo>
                  <a:lnTo>
                    <a:pt x="1442135" y="1211935"/>
                  </a:lnTo>
                  <a:lnTo>
                    <a:pt x="1442135" y="1046137"/>
                  </a:lnTo>
                  <a:lnTo>
                    <a:pt x="1414513" y="1006868"/>
                  </a:lnTo>
                  <a:lnTo>
                    <a:pt x="1384249" y="971575"/>
                  </a:lnTo>
                  <a:lnTo>
                    <a:pt x="1350568" y="940142"/>
                  </a:lnTo>
                  <a:lnTo>
                    <a:pt x="1313167" y="913218"/>
                  </a:lnTo>
                  <a:lnTo>
                    <a:pt x="1271727" y="891438"/>
                  </a:lnTo>
                  <a:lnTo>
                    <a:pt x="1225918" y="875461"/>
                  </a:lnTo>
                  <a:lnTo>
                    <a:pt x="1175435" y="865898"/>
                  </a:lnTo>
                  <a:lnTo>
                    <a:pt x="1126286" y="862736"/>
                  </a:lnTo>
                  <a:lnTo>
                    <a:pt x="1076820" y="863892"/>
                  </a:lnTo>
                  <a:lnTo>
                    <a:pt x="1027226" y="868426"/>
                  </a:lnTo>
                  <a:lnTo>
                    <a:pt x="977671" y="875385"/>
                  </a:lnTo>
                  <a:lnTo>
                    <a:pt x="928357" y="883805"/>
                  </a:lnTo>
                  <a:lnTo>
                    <a:pt x="879462" y="892746"/>
                  </a:lnTo>
                  <a:lnTo>
                    <a:pt x="831151" y="901242"/>
                  </a:lnTo>
                  <a:lnTo>
                    <a:pt x="468249" y="961491"/>
                  </a:lnTo>
                  <a:lnTo>
                    <a:pt x="453669" y="923671"/>
                  </a:lnTo>
                  <a:lnTo>
                    <a:pt x="436194" y="876287"/>
                  </a:lnTo>
                  <a:lnTo>
                    <a:pt x="418414" y="825982"/>
                  </a:lnTo>
                  <a:lnTo>
                    <a:pt x="400291" y="772744"/>
                  </a:lnTo>
                  <a:lnTo>
                    <a:pt x="381838" y="716521"/>
                  </a:lnTo>
                  <a:lnTo>
                    <a:pt x="363029" y="657275"/>
                  </a:lnTo>
                  <a:lnTo>
                    <a:pt x="343839" y="594982"/>
                  </a:lnTo>
                  <a:lnTo>
                    <a:pt x="324256" y="529577"/>
                  </a:lnTo>
                  <a:lnTo>
                    <a:pt x="304279" y="461022"/>
                  </a:lnTo>
                  <a:lnTo>
                    <a:pt x="283883" y="389293"/>
                  </a:lnTo>
                  <a:lnTo>
                    <a:pt x="263042" y="314350"/>
                  </a:lnTo>
                  <a:lnTo>
                    <a:pt x="241757" y="236131"/>
                  </a:lnTo>
                  <a:lnTo>
                    <a:pt x="220014" y="154622"/>
                  </a:lnTo>
                  <a:lnTo>
                    <a:pt x="197777" y="69761"/>
                  </a:lnTo>
                  <a:lnTo>
                    <a:pt x="178841" y="31838"/>
                  </a:lnTo>
                  <a:lnTo>
                    <a:pt x="149440" y="8890"/>
                  </a:lnTo>
                  <a:lnTo>
                    <a:pt x="115100" y="0"/>
                  </a:lnTo>
                  <a:lnTo>
                    <a:pt x="81330" y="4267"/>
                  </a:lnTo>
                  <a:lnTo>
                    <a:pt x="39420" y="24777"/>
                  </a:lnTo>
                  <a:lnTo>
                    <a:pt x="11823" y="54000"/>
                  </a:lnTo>
                  <a:lnTo>
                    <a:pt x="0" y="92062"/>
                  </a:lnTo>
                  <a:lnTo>
                    <a:pt x="5384" y="139039"/>
                  </a:lnTo>
                  <a:lnTo>
                    <a:pt x="47561" y="299072"/>
                  </a:lnTo>
                  <a:lnTo>
                    <a:pt x="72453" y="390550"/>
                  </a:lnTo>
                  <a:lnTo>
                    <a:pt x="86677" y="441477"/>
                  </a:lnTo>
                  <a:lnTo>
                    <a:pt x="102006" y="495287"/>
                  </a:lnTo>
                  <a:lnTo>
                    <a:pt x="118389" y="551535"/>
                  </a:lnTo>
                  <a:lnTo>
                    <a:pt x="135750" y="609790"/>
                  </a:lnTo>
                  <a:lnTo>
                    <a:pt x="154051" y="669632"/>
                  </a:lnTo>
                  <a:lnTo>
                    <a:pt x="173215" y="730592"/>
                  </a:lnTo>
                  <a:lnTo>
                    <a:pt x="193205" y="792264"/>
                  </a:lnTo>
                  <a:lnTo>
                    <a:pt x="213956" y="854214"/>
                  </a:lnTo>
                  <a:lnTo>
                    <a:pt x="235407" y="915974"/>
                  </a:lnTo>
                  <a:lnTo>
                    <a:pt x="257505" y="977150"/>
                  </a:lnTo>
                  <a:lnTo>
                    <a:pt x="280174" y="1037272"/>
                  </a:lnTo>
                  <a:lnTo>
                    <a:pt x="303390" y="1095933"/>
                  </a:lnTo>
                  <a:lnTo>
                    <a:pt x="327063" y="1152677"/>
                  </a:lnTo>
                  <a:lnTo>
                    <a:pt x="351155" y="1207071"/>
                  </a:lnTo>
                  <a:lnTo>
                    <a:pt x="375602" y="1258684"/>
                  </a:lnTo>
                  <a:lnTo>
                    <a:pt x="400354" y="1307096"/>
                  </a:lnTo>
                  <a:lnTo>
                    <a:pt x="425335" y="1351838"/>
                  </a:lnTo>
                  <a:lnTo>
                    <a:pt x="450507" y="1392504"/>
                  </a:lnTo>
                  <a:lnTo>
                    <a:pt x="475805" y="1428648"/>
                  </a:lnTo>
                  <a:lnTo>
                    <a:pt x="501154" y="1459826"/>
                  </a:lnTo>
                  <a:lnTo>
                    <a:pt x="551853" y="1505585"/>
                  </a:lnTo>
                  <a:lnTo>
                    <a:pt x="615200" y="1534020"/>
                  </a:lnTo>
                  <a:lnTo>
                    <a:pt x="653034" y="1544802"/>
                  </a:lnTo>
                  <a:lnTo>
                    <a:pt x="694550" y="1550746"/>
                  </a:lnTo>
                  <a:lnTo>
                    <a:pt x="743788" y="1551012"/>
                  </a:lnTo>
                  <a:lnTo>
                    <a:pt x="804722" y="1544701"/>
                  </a:lnTo>
                  <a:lnTo>
                    <a:pt x="860869" y="1536369"/>
                  </a:lnTo>
                  <a:lnTo>
                    <a:pt x="918908" y="1527352"/>
                  </a:lnTo>
                  <a:lnTo>
                    <a:pt x="978281" y="1517777"/>
                  </a:lnTo>
                  <a:lnTo>
                    <a:pt x="1038390" y="1507705"/>
                  </a:lnTo>
                  <a:lnTo>
                    <a:pt x="1098651" y="1497241"/>
                  </a:lnTo>
                  <a:lnTo>
                    <a:pt x="1158455" y="1486458"/>
                  </a:lnTo>
                  <a:lnTo>
                    <a:pt x="1217244" y="1475473"/>
                  </a:lnTo>
                  <a:lnTo>
                    <a:pt x="1274419" y="1464360"/>
                  </a:lnTo>
                  <a:lnTo>
                    <a:pt x="1329385" y="1453197"/>
                  </a:lnTo>
                  <a:lnTo>
                    <a:pt x="1381556" y="1442097"/>
                  </a:lnTo>
                  <a:lnTo>
                    <a:pt x="1430362" y="1431150"/>
                  </a:lnTo>
                  <a:lnTo>
                    <a:pt x="1475193" y="1420418"/>
                  </a:lnTo>
                  <a:lnTo>
                    <a:pt x="1515465" y="1410017"/>
                  </a:lnTo>
                  <a:lnTo>
                    <a:pt x="1580019" y="1390561"/>
                  </a:lnTo>
                  <a:lnTo>
                    <a:pt x="1630045" y="1361287"/>
                  </a:lnTo>
                  <a:lnTo>
                    <a:pt x="1644167" y="1331988"/>
                  </a:lnTo>
                  <a:lnTo>
                    <a:pt x="1646377" y="1297825"/>
                  </a:lnTo>
                  <a:close/>
                </a:path>
              </a:pathLst>
            </a:custGeom>
            <a:solidFill>
              <a:srgbClr val="FFB543"/>
            </a:solidFill>
          </p:spPr>
          <p:txBody>
            <a:bodyPr wrap="square" lIns="0" tIns="0" rIns="0" bIns="0" rtlCol="0"/>
            <a:lstStyle/>
            <a:p>
              <a:endParaRPr dirty="0"/>
            </a:p>
          </p:txBody>
        </p:sp>
        <p:sp>
          <p:nvSpPr>
            <p:cNvPr id="97" name="object 75">
              <a:extLst>
                <a:ext uri="{FF2B5EF4-FFF2-40B4-BE49-F238E27FC236}">
                  <a16:creationId xmlns:a16="http://schemas.microsoft.com/office/drawing/2014/main" id="{B64305CA-632F-4598-8426-B1BCAC3AA43D}"/>
                </a:ext>
              </a:extLst>
            </p:cNvPr>
            <p:cNvSpPr/>
            <p:nvPr/>
          </p:nvSpPr>
          <p:spPr>
            <a:xfrm>
              <a:off x="16963276" y="6804526"/>
              <a:ext cx="525145" cy="207010"/>
            </a:xfrm>
            <a:custGeom>
              <a:avLst/>
              <a:gdLst/>
              <a:ahLst/>
              <a:cxnLst/>
              <a:rect l="l" t="t" r="r" b="b"/>
              <a:pathLst>
                <a:path w="525144" h="207009">
                  <a:moveTo>
                    <a:pt x="453809" y="0"/>
                  </a:moveTo>
                  <a:lnTo>
                    <a:pt x="411788" y="1154"/>
                  </a:lnTo>
                  <a:lnTo>
                    <a:pt x="357393" y="5687"/>
                  </a:lnTo>
                  <a:lnTo>
                    <a:pt x="295113" y="12906"/>
                  </a:lnTo>
                  <a:lnTo>
                    <a:pt x="229439" y="22120"/>
                  </a:lnTo>
                  <a:lnTo>
                    <a:pt x="164860" y="32638"/>
                  </a:lnTo>
                  <a:lnTo>
                    <a:pt x="105867" y="43769"/>
                  </a:lnTo>
                  <a:lnTo>
                    <a:pt x="56948" y="54819"/>
                  </a:lnTo>
                  <a:lnTo>
                    <a:pt x="7295" y="73917"/>
                  </a:lnTo>
                  <a:lnTo>
                    <a:pt x="0" y="109028"/>
                  </a:lnTo>
                  <a:lnTo>
                    <a:pt x="6478" y="152513"/>
                  </a:lnTo>
                  <a:lnTo>
                    <a:pt x="26661" y="189938"/>
                  </a:lnTo>
                  <a:lnTo>
                    <a:pt x="60477" y="206866"/>
                  </a:lnTo>
                  <a:lnTo>
                    <a:pt x="101750" y="206461"/>
                  </a:lnTo>
                  <a:lnTo>
                    <a:pt x="153157" y="202524"/>
                  </a:lnTo>
                  <a:lnTo>
                    <a:pt x="211201" y="195837"/>
                  </a:lnTo>
                  <a:lnTo>
                    <a:pt x="272381" y="187179"/>
                  </a:lnTo>
                  <a:lnTo>
                    <a:pt x="333200" y="177328"/>
                  </a:lnTo>
                  <a:lnTo>
                    <a:pt x="390157" y="167066"/>
                  </a:lnTo>
                  <a:lnTo>
                    <a:pt x="439754" y="157171"/>
                  </a:lnTo>
                  <a:lnTo>
                    <a:pt x="478492" y="148423"/>
                  </a:lnTo>
                  <a:lnTo>
                    <a:pt x="524678" y="114636"/>
                  </a:lnTo>
                  <a:lnTo>
                    <a:pt x="522952" y="70726"/>
                  </a:lnTo>
                  <a:lnTo>
                    <a:pt x="505210" y="27582"/>
                  </a:lnTo>
                  <a:lnTo>
                    <a:pt x="478967" y="2914"/>
                  </a:lnTo>
                  <a:lnTo>
                    <a:pt x="453809" y="0"/>
                  </a:lnTo>
                  <a:close/>
                </a:path>
              </a:pathLst>
            </a:custGeom>
            <a:solidFill>
              <a:srgbClr val="FBECB0"/>
            </a:solidFill>
          </p:spPr>
          <p:txBody>
            <a:bodyPr wrap="square" lIns="0" tIns="0" rIns="0" bIns="0" rtlCol="0"/>
            <a:lstStyle/>
            <a:p>
              <a:endParaRPr dirty="0"/>
            </a:p>
          </p:txBody>
        </p:sp>
      </p:grpSp>
      <p:sp>
        <p:nvSpPr>
          <p:cNvPr id="98" name="object 76">
            <a:extLst>
              <a:ext uri="{FF2B5EF4-FFF2-40B4-BE49-F238E27FC236}">
                <a16:creationId xmlns:a16="http://schemas.microsoft.com/office/drawing/2014/main" id="{B544A6CA-59AD-4321-88CF-4F7E9AEE3DEB}"/>
              </a:ext>
            </a:extLst>
          </p:cNvPr>
          <p:cNvSpPr txBox="1"/>
          <p:nvPr/>
        </p:nvSpPr>
        <p:spPr>
          <a:xfrm>
            <a:off x="15022604" y="7610572"/>
            <a:ext cx="4222884" cy="2175083"/>
          </a:xfrm>
          <a:prstGeom prst="rect">
            <a:avLst/>
          </a:prstGeom>
        </p:spPr>
        <p:txBody>
          <a:bodyPr vert="horz" wrap="square" lIns="0" tIns="11430" rIns="0" bIns="0" rtlCol="0">
            <a:spAutoFit/>
          </a:bodyPr>
          <a:lstStyle/>
          <a:p>
            <a:pPr marL="28575" marR="33655" indent="538480" algn="ctr">
              <a:lnSpc>
                <a:spcPct val="101200"/>
              </a:lnSpc>
              <a:spcBef>
                <a:spcPts val="90"/>
              </a:spcBef>
            </a:pPr>
            <a:r>
              <a:rPr lang="fr-FR" sz="3100" b="1" dirty="0">
                <a:latin typeface="Calibri"/>
                <a:cs typeface="Calibri"/>
              </a:rPr>
              <a:t>GLOBAL </a:t>
            </a:r>
            <a:r>
              <a:rPr lang="fr-FR" sz="4750" b="1" dirty="0">
                <a:latin typeface="Calibri"/>
                <a:cs typeface="Calibri"/>
              </a:rPr>
              <a:t>CYBERSECURITY</a:t>
            </a:r>
            <a:br>
              <a:rPr lang="fr-FR" sz="4750" b="1" dirty="0">
                <a:latin typeface="Calibri"/>
                <a:cs typeface="Calibri"/>
              </a:rPr>
            </a:br>
            <a:r>
              <a:rPr lang="fr-FR" sz="3100" b="1" dirty="0">
                <a:latin typeface="Calibri"/>
                <a:cs typeface="Calibri"/>
              </a:rPr>
              <a:t>JOBS UNFILLED</a:t>
            </a:r>
          </a:p>
          <a:p>
            <a:pPr marR="5080" algn="ctr">
              <a:lnSpc>
                <a:spcPts val="3575"/>
              </a:lnSpc>
            </a:pPr>
            <a:endParaRPr lang="fr-FR" sz="3100" b="1" dirty="0">
              <a:highlight>
                <a:srgbClr val="FFFF00"/>
              </a:highlight>
              <a:latin typeface="Calibri"/>
              <a:cs typeface="Calibri"/>
            </a:endParaRPr>
          </a:p>
        </p:txBody>
      </p:sp>
      <p:sp>
        <p:nvSpPr>
          <p:cNvPr id="7" name="Rectangle 6">
            <a:extLst>
              <a:ext uri="{FF2B5EF4-FFF2-40B4-BE49-F238E27FC236}">
                <a16:creationId xmlns:a16="http://schemas.microsoft.com/office/drawing/2014/main" id="{42007980-DCBF-4804-958B-9B94EA49A000}"/>
              </a:ext>
            </a:extLst>
          </p:cNvPr>
          <p:cNvSpPr/>
          <p:nvPr/>
        </p:nvSpPr>
        <p:spPr>
          <a:xfrm>
            <a:off x="17270427" y="1337488"/>
            <a:ext cx="976549" cy="369332"/>
          </a:xfrm>
          <a:prstGeom prst="rect">
            <a:avLst/>
          </a:prstGeom>
        </p:spPr>
        <p:txBody>
          <a:bodyPr wrap="none">
            <a:spAutoFit/>
          </a:bodyPr>
          <a:lstStyle/>
          <a:p>
            <a:pPr marL="12700">
              <a:lnSpc>
                <a:spcPct val="100000"/>
              </a:lnSpc>
              <a:spcBef>
                <a:spcPts val="90"/>
              </a:spcBef>
            </a:pPr>
            <a:r>
              <a:rPr lang="fr-FR" sz="1800" b="1"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fr-FR" sz="1800" b="1" dirty="0">
              <a:solidFill>
                <a:schemeClr val="bg1"/>
              </a:solidFill>
              <a:latin typeface="Calibri"/>
              <a:cs typeface="Calibri"/>
            </a:endParaRPr>
          </a:p>
        </p:txBody>
      </p:sp>
      <p:sp>
        <p:nvSpPr>
          <p:cNvPr id="100" name="object 89">
            <a:hlinkClick r:id="rId10"/>
            <a:extLst>
              <a:ext uri="{FF2B5EF4-FFF2-40B4-BE49-F238E27FC236}">
                <a16:creationId xmlns:a16="http://schemas.microsoft.com/office/drawing/2014/main" id="{B538E07D-7B33-42AA-A8EC-165A417BBAE7}"/>
              </a:ext>
            </a:extLst>
          </p:cNvPr>
          <p:cNvSpPr/>
          <p:nvPr/>
        </p:nvSpPr>
        <p:spPr>
          <a:xfrm>
            <a:off x="16623469" y="2870534"/>
            <a:ext cx="934719" cy="288509"/>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27" name="object 3">
            <a:extLst>
              <a:ext uri="{FF2B5EF4-FFF2-40B4-BE49-F238E27FC236}">
                <a16:creationId xmlns:a16="http://schemas.microsoft.com/office/drawing/2014/main" id="{F21635CC-54F1-3E7B-5323-F7087A8C108E}"/>
              </a:ext>
            </a:extLst>
          </p:cNvPr>
          <p:cNvGrpSpPr/>
          <p:nvPr/>
        </p:nvGrpSpPr>
        <p:grpSpPr>
          <a:xfrm>
            <a:off x="858612" y="2392346"/>
            <a:ext cx="4309110" cy="6523990"/>
            <a:chOff x="858612" y="2392346"/>
            <a:chExt cx="4309110" cy="6523990"/>
          </a:xfrm>
        </p:grpSpPr>
        <p:sp>
          <p:nvSpPr>
            <p:cNvPr id="28" name="object 4">
              <a:extLst>
                <a:ext uri="{FF2B5EF4-FFF2-40B4-BE49-F238E27FC236}">
                  <a16:creationId xmlns:a16="http://schemas.microsoft.com/office/drawing/2014/main" id="{4E4F3FAC-0CDC-50E6-E224-43962140F5D3}"/>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9" name="object 5">
              <a:extLst>
                <a:ext uri="{FF2B5EF4-FFF2-40B4-BE49-F238E27FC236}">
                  <a16:creationId xmlns:a16="http://schemas.microsoft.com/office/drawing/2014/main" id="{DDBE713B-45F5-3A51-4A31-A52C02C00DE5}"/>
                </a:ext>
              </a:extLst>
            </p:cNvPr>
            <p:cNvPicPr/>
            <p:nvPr/>
          </p:nvPicPr>
          <p:blipFill>
            <a:blip r:embed="rId11" cstate="print"/>
            <a:stretch>
              <a:fillRect/>
            </a:stretch>
          </p:blipFill>
          <p:spPr>
            <a:xfrm>
              <a:off x="858612" y="2392346"/>
              <a:ext cx="4121265" cy="6309091"/>
            </a:xfrm>
            <a:prstGeom prst="rect">
              <a:avLst/>
            </a:prstGeom>
          </p:spPr>
        </p:pic>
      </p:grpSp>
      <p:sp>
        <p:nvSpPr>
          <p:cNvPr id="30" name="object 6">
            <a:extLst>
              <a:ext uri="{FF2B5EF4-FFF2-40B4-BE49-F238E27FC236}">
                <a16:creationId xmlns:a16="http://schemas.microsoft.com/office/drawing/2014/main" id="{E12418B0-3201-3C5D-835E-6139C141C5E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1" name="object 8">
            <a:extLst>
              <a:ext uri="{FF2B5EF4-FFF2-40B4-BE49-F238E27FC236}">
                <a16:creationId xmlns:a16="http://schemas.microsoft.com/office/drawing/2014/main" id="{17C7F6BB-8E22-2D29-522B-F45F8884C1F4}"/>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2" name="object 9">
            <a:extLst>
              <a:ext uri="{FF2B5EF4-FFF2-40B4-BE49-F238E27FC236}">
                <a16:creationId xmlns:a16="http://schemas.microsoft.com/office/drawing/2014/main" id="{460B734F-7B76-3AD2-4F61-6EFF7FEBF778}"/>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3" name="object 10">
            <a:hlinkClick r:id="rId12"/>
            <a:extLst>
              <a:ext uri="{FF2B5EF4-FFF2-40B4-BE49-F238E27FC236}">
                <a16:creationId xmlns:a16="http://schemas.microsoft.com/office/drawing/2014/main" id="{6A433F0B-743B-2C49-857C-3F847751CF2F}"/>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4" name="object 11">
            <a:extLst>
              <a:ext uri="{FF2B5EF4-FFF2-40B4-BE49-F238E27FC236}">
                <a16:creationId xmlns:a16="http://schemas.microsoft.com/office/drawing/2014/main" id="{7398E8AC-ACCF-6AF5-C4DC-02F5097B2146}"/>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1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5" name="object 7">
            <a:extLst>
              <a:ext uri="{FF2B5EF4-FFF2-40B4-BE49-F238E27FC236}">
                <a16:creationId xmlns:a16="http://schemas.microsoft.com/office/drawing/2014/main" id="{9162A0DC-0831-BFEB-53BA-3D7F60A051A1}"/>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49" name="Rectangle 48">
            <a:extLst>
              <a:ext uri="{FF2B5EF4-FFF2-40B4-BE49-F238E27FC236}">
                <a16:creationId xmlns:a16="http://schemas.microsoft.com/office/drawing/2014/main" id="{E584CF36-02FF-42B1-5E2B-AD2370E20F84}"/>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C55CEA-5452-1FAF-BF16-494D2AC955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ZoneTexte 54">
            <a:extLst>
              <a:ext uri="{FF2B5EF4-FFF2-40B4-BE49-F238E27FC236}">
                <a16:creationId xmlns:a16="http://schemas.microsoft.com/office/drawing/2014/main" id="{A775B5E4-D84F-D64B-D88E-6CB2734220F0}"/>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
        <p:nvSpPr>
          <p:cNvPr id="57" name="object 46">
            <a:hlinkClick r:id="rId3"/>
            <a:extLst>
              <a:ext uri="{FF2B5EF4-FFF2-40B4-BE49-F238E27FC236}">
                <a16:creationId xmlns:a16="http://schemas.microsoft.com/office/drawing/2014/main" id="{4F18B64A-EB70-9E90-8F32-1185599C5B9B}"/>
              </a:ext>
            </a:extLst>
          </p:cNvPr>
          <p:cNvSpPr/>
          <p:nvPr/>
        </p:nvSpPr>
        <p:spPr>
          <a:xfrm>
            <a:off x="7326754" y="3021956"/>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extLst>
      <p:ext uri="{BB962C8B-B14F-4D97-AF65-F5344CB8AC3E}">
        <p14:creationId xmlns:p14="http://schemas.microsoft.com/office/powerpoint/2010/main" val="2384570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spcBef>
                <a:spcPts val="95"/>
              </a:spcBef>
            </a:pPr>
            <a:r>
              <a:rPr lang="fr-FR" sz="6600" b="1" spc="-150" dirty="0">
                <a:solidFill>
                  <a:srgbClr val="231F20"/>
                </a:solidFill>
              </a:rPr>
              <a:t>CREATE A STRONG PASSWORD</a:t>
            </a:r>
            <a:endParaRPr lang="fr-FR" sz="6600" b="1" spc="-15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2" name="object 12"/>
            <p:cNvPicPr/>
            <p:nvPr/>
          </p:nvPicPr>
          <p:blipFill>
            <a:blip r:embed="rId3" cstate="print"/>
            <a:stretch>
              <a:fillRect/>
            </a:stretch>
          </p:blipFill>
          <p:spPr>
            <a:xfrm>
              <a:off x="900799" y="665402"/>
              <a:ext cx="90707" cy="160393"/>
            </a:xfrm>
            <a:prstGeom prst="rect">
              <a:avLst/>
            </a:prstGeom>
          </p:spPr>
        </p:pic>
      </p:grpSp>
      <p:sp>
        <p:nvSpPr>
          <p:cNvPr id="15" name="object 17">
            <a:extLst>
              <a:ext uri="{FF2B5EF4-FFF2-40B4-BE49-F238E27FC236}">
                <a16:creationId xmlns:a16="http://schemas.microsoft.com/office/drawing/2014/main" id="{9D01AB79-C53A-46FD-814C-E4218C7751F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A4CB4874-9C80-4609-9713-009B0F875DC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fr-FR" sz="4700" b="1" spc="-150" dirty="0">
                <a:solidFill>
                  <a:srgbClr val="231F20"/>
                </a:solidFill>
                <a:latin typeface="Calibri"/>
                <a:cs typeface="Calibri"/>
              </a:rPr>
              <a:t>SAYS NOTHING ABOUT YOU</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D130C2D1-3B73-496A-B271-2DAF163F15B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3895263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UNIQUE</a:t>
            </a:r>
            <a:endParaRPr lang="fr-FR" sz="4700" b="1" spc="-15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fr-FR" sz="4700" b="1" spc="-150" dirty="0">
                <a:solidFill>
                  <a:srgbClr val="231F20"/>
                </a:solidFill>
                <a:latin typeface="Calibri"/>
                <a:cs typeface="Calibri"/>
              </a:rPr>
              <a:t>SAYS NOTHING ABOUT YOU</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D1F4A614-2C92-40B7-ADBE-393CAD7A23D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93620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a:p>
        </p:txBody>
      </p:sp>
      <p:sp>
        <p:nvSpPr>
          <p:cNvPr id="5" name="object 5"/>
          <p:cNvSpPr txBox="1"/>
          <p:nvPr/>
        </p:nvSpPr>
        <p:spPr>
          <a:xfrm>
            <a:off x="4432446" y="7599474"/>
            <a:ext cx="342963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PASSPHRASE</a:t>
            </a:r>
            <a:endParaRPr lang="fr-FR" sz="4700" b="1" spc="-150" dirty="0">
              <a:latin typeface="Calibri"/>
              <a:cs typeface="Calibri"/>
            </a:endParaRPr>
          </a:p>
        </p:txBody>
      </p:sp>
      <p:sp>
        <p:nvSpPr>
          <p:cNvPr id="6" name="object 6"/>
          <p:cNvSpPr txBox="1"/>
          <p:nvPr/>
        </p:nvSpPr>
        <p:spPr>
          <a:xfrm>
            <a:off x="3531138" y="4223458"/>
            <a:ext cx="4594546" cy="1038105"/>
          </a:xfrm>
          <a:prstGeom prst="rect">
            <a:avLst/>
          </a:prstGeom>
        </p:spPr>
        <p:txBody>
          <a:bodyPr vert="horz" wrap="square" lIns="0" tIns="62865" rIns="0" bIns="0" rtlCol="0">
            <a:spAutoFit/>
          </a:bodyPr>
          <a:lstStyle/>
          <a:p>
            <a:pPr marL="36195" marR="5080" indent="-24130" algn="just">
              <a:lnSpc>
                <a:spcPts val="3829"/>
              </a:lnSpc>
              <a:spcBef>
                <a:spcPts val="495"/>
              </a:spcBef>
            </a:pPr>
            <a:r>
              <a:rPr lang="fr-FR" sz="3450" b="1" spc="265" dirty="0">
                <a:solidFill>
                  <a:srgbClr val="38A5B2"/>
                </a:solidFill>
                <a:latin typeface="Calibri"/>
                <a:cs typeface="Calibri"/>
              </a:rPr>
              <a:t>I</a:t>
            </a:r>
            <a:r>
              <a:rPr sz="3450" dirty="0">
                <a:solidFill>
                  <a:srgbClr val="231F20"/>
                </a:solidFill>
                <a:latin typeface="Calibri"/>
                <a:cs typeface="Calibri"/>
              </a:rPr>
              <a:t> </a:t>
            </a:r>
            <a:r>
              <a:rPr lang="en-US" sz="3450" b="1" dirty="0">
                <a:solidFill>
                  <a:srgbClr val="38A5B2"/>
                </a:solidFill>
                <a:latin typeface="Calibri"/>
                <a:cs typeface="Calibri"/>
              </a:rPr>
              <a:t>a</a:t>
            </a:r>
            <a:r>
              <a:rPr lang="en-US" sz="3450" dirty="0">
                <a:solidFill>
                  <a:srgbClr val="231F20"/>
                </a:solidFill>
                <a:latin typeface="Calibri"/>
                <a:cs typeface="Calibri"/>
              </a:rPr>
              <a:t>m</a:t>
            </a:r>
            <a:r>
              <a:rPr sz="3450" dirty="0">
                <a:solidFill>
                  <a:srgbClr val="231F20"/>
                </a:solidFill>
                <a:latin typeface="Calibri"/>
                <a:cs typeface="Calibri"/>
              </a:rPr>
              <a:t> </a:t>
            </a:r>
            <a:r>
              <a:rPr lang="fr-FR" sz="3450" b="1" spc="130" dirty="0">
                <a:solidFill>
                  <a:srgbClr val="38A5B2"/>
                </a:solidFill>
                <a:latin typeface="Calibri"/>
                <a:cs typeface="Calibri"/>
              </a:rPr>
              <a:t>n</a:t>
            </a:r>
            <a:r>
              <a:rPr lang="fr-FR" sz="3450" spc="130" dirty="0">
                <a:solidFill>
                  <a:srgbClr val="231F20"/>
                </a:solidFill>
                <a:latin typeface="Calibri"/>
                <a:cs typeface="Calibri"/>
              </a:rPr>
              <a:t>ot</a:t>
            </a:r>
            <a:r>
              <a:rPr sz="3450" spc="5" dirty="0">
                <a:solidFill>
                  <a:srgbClr val="231F20"/>
                </a:solidFill>
                <a:latin typeface="Calibri"/>
                <a:cs typeface="Calibri"/>
              </a:rPr>
              <a:t> </a:t>
            </a:r>
            <a:r>
              <a:rPr lang="fr-FR" sz="3450" b="1" spc="90" dirty="0">
                <a:solidFill>
                  <a:srgbClr val="38A5B2"/>
                </a:solidFill>
                <a:latin typeface="Calibri"/>
                <a:cs typeface="Calibri"/>
              </a:rPr>
              <a:t>a</a:t>
            </a:r>
            <a:r>
              <a:rPr sz="3450" dirty="0">
                <a:solidFill>
                  <a:srgbClr val="38A5B2"/>
                </a:solidFill>
                <a:latin typeface="Calibri"/>
                <a:cs typeface="Calibri"/>
              </a:rPr>
              <a:t> </a:t>
            </a:r>
            <a:r>
              <a:rPr sz="3450" b="1" spc="65" dirty="0">
                <a:solidFill>
                  <a:srgbClr val="38A5B2"/>
                </a:solidFill>
                <a:latin typeface="Calibri"/>
                <a:cs typeface="Calibri"/>
              </a:rPr>
              <a:t>h</a:t>
            </a:r>
            <a:r>
              <a:rPr sz="3450" spc="65" dirty="0">
                <a:solidFill>
                  <a:srgbClr val="231F20"/>
                </a:solidFill>
                <a:latin typeface="Calibri"/>
                <a:cs typeface="Calibri"/>
              </a:rPr>
              <a:t>acker </a:t>
            </a:r>
            <a:r>
              <a:rPr sz="3450" b="1" dirty="0">
                <a:solidFill>
                  <a:srgbClr val="38A5B2"/>
                </a:solidFill>
                <a:latin typeface="Calibri"/>
                <a:cs typeface="Calibri"/>
              </a:rPr>
              <a:t>&amp;</a:t>
            </a:r>
            <a:r>
              <a:rPr sz="3450" spc="-50" dirty="0">
                <a:solidFill>
                  <a:srgbClr val="38A5B2"/>
                </a:solidFill>
                <a:latin typeface="Calibri"/>
                <a:cs typeface="Calibri"/>
              </a:rPr>
              <a:t> </a:t>
            </a:r>
            <a:r>
              <a:rPr lang="en-US" sz="3450" b="1" spc="50" dirty="0">
                <a:solidFill>
                  <a:srgbClr val="38A5B2"/>
                </a:solidFill>
                <a:latin typeface="Calibri"/>
                <a:cs typeface="Calibri"/>
              </a:rPr>
              <a:t>y</a:t>
            </a:r>
            <a:r>
              <a:rPr lang="en-US" sz="3450" spc="50" dirty="0">
                <a:solidFill>
                  <a:srgbClr val="231F20"/>
                </a:solidFill>
                <a:latin typeface="Calibri"/>
                <a:cs typeface="Calibri"/>
              </a:rPr>
              <a:t>et</a:t>
            </a:r>
            <a:r>
              <a:rPr lang="fr-FR" sz="3450" spc="-55" dirty="0">
                <a:solidFill>
                  <a:srgbClr val="231F20"/>
                </a:solidFill>
                <a:latin typeface="Calibri"/>
                <a:cs typeface="Calibri"/>
              </a:rPr>
              <a:t> </a:t>
            </a:r>
            <a:r>
              <a:rPr lang="fr-FR" sz="3450" b="1" spc="114" dirty="0">
                <a:solidFill>
                  <a:srgbClr val="38A5B2"/>
                </a:solidFill>
                <a:latin typeface="Calibri"/>
                <a:cs typeface="Calibri"/>
              </a:rPr>
              <a:t>I</a:t>
            </a:r>
            <a:r>
              <a:rPr sz="3450" spc="-50" dirty="0">
                <a:solidFill>
                  <a:srgbClr val="231F20"/>
                </a:solidFill>
                <a:latin typeface="Calibri"/>
                <a:cs typeface="Calibri"/>
              </a:rPr>
              <a:t> </a:t>
            </a:r>
            <a:r>
              <a:rPr lang="en-US" sz="3450" b="1" spc="70" dirty="0">
                <a:solidFill>
                  <a:srgbClr val="38A5B2"/>
                </a:solidFill>
                <a:latin typeface="Calibri"/>
                <a:cs typeface="Calibri"/>
              </a:rPr>
              <a:t>w</a:t>
            </a:r>
            <a:r>
              <a:rPr lang="en-US" sz="3450" spc="70" dirty="0">
                <a:solidFill>
                  <a:srgbClr val="231F20"/>
                </a:solidFill>
                <a:latin typeface="Calibri"/>
                <a:cs typeface="Calibri"/>
              </a:rPr>
              <a:t>ork</a:t>
            </a:r>
            <a:r>
              <a:rPr sz="3450" spc="70" dirty="0">
                <a:solidFill>
                  <a:srgbClr val="231F20"/>
                </a:solidFill>
                <a:latin typeface="Calibri"/>
                <a:cs typeface="Calibri"/>
              </a:rPr>
              <a:t> </a:t>
            </a:r>
            <a:r>
              <a:rPr lang="fr-FR" sz="3450" b="1" spc="90" dirty="0">
                <a:solidFill>
                  <a:srgbClr val="38A5B2"/>
                </a:solidFill>
                <a:latin typeface="Calibri"/>
                <a:cs typeface="Calibri"/>
              </a:rPr>
              <a:t>i</a:t>
            </a:r>
            <a:r>
              <a:rPr sz="3450" spc="90" dirty="0">
                <a:solidFill>
                  <a:srgbClr val="231F20"/>
                </a:solidFill>
                <a:latin typeface="Calibri"/>
                <a:cs typeface="Calibri"/>
              </a:rPr>
              <a:t>n</a:t>
            </a:r>
            <a:r>
              <a:rPr sz="3450" dirty="0">
                <a:solidFill>
                  <a:srgbClr val="231F20"/>
                </a:solidFill>
                <a:latin typeface="Calibri"/>
                <a:cs typeface="Calibri"/>
              </a:rPr>
              <a:t> </a:t>
            </a:r>
            <a:r>
              <a:rPr sz="3450" b="1" spc="65" dirty="0">
                <a:solidFill>
                  <a:srgbClr val="38A5B2"/>
                </a:solidFill>
                <a:latin typeface="Calibri"/>
                <a:cs typeface="Calibri"/>
              </a:rPr>
              <a:t>c</a:t>
            </a:r>
            <a:r>
              <a:rPr sz="3450" spc="65" dirty="0">
                <a:solidFill>
                  <a:srgbClr val="231F20"/>
                </a:solidFill>
                <a:latin typeface="Calibri"/>
                <a:cs typeface="Calibri"/>
              </a:rPr>
              <a:t>ybers</a:t>
            </a:r>
            <a:r>
              <a:rPr lang="fr-FR" sz="3450" spc="65" dirty="0">
                <a:solidFill>
                  <a:srgbClr val="231F20"/>
                </a:solidFill>
                <a:latin typeface="Calibri"/>
                <a:cs typeface="Calibri"/>
              </a:rPr>
              <a:t>e</a:t>
            </a:r>
            <a:r>
              <a:rPr sz="3450" spc="65" dirty="0">
                <a:solidFill>
                  <a:srgbClr val="231F20"/>
                </a:solidFill>
                <a:latin typeface="Calibri"/>
                <a:cs typeface="Calibri"/>
              </a:rPr>
              <a:t>curit</a:t>
            </a:r>
            <a:r>
              <a:rPr lang="fr-FR" sz="3450" spc="65" dirty="0">
                <a:solidFill>
                  <a:srgbClr val="231F20"/>
                </a:solidFill>
                <a:latin typeface="Calibri"/>
                <a:cs typeface="Calibri"/>
              </a:rPr>
              <a:t>y</a:t>
            </a:r>
            <a:r>
              <a:rPr sz="3450" b="1" spc="-50" dirty="0">
                <a:solidFill>
                  <a:srgbClr val="38A5B2"/>
                </a:solidFill>
                <a:latin typeface="Calibri"/>
                <a:cs typeface="Calibri"/>
              </a:rPr>
              <a:t>!</a:t>
            </a:r>
            <a:endParaRPr sz="3450" b="1" dirty="0">
              <a:latin typeface="Calibri"/>
              <a:cs typeface="Calibri"/>
            </a:endParaRPr>
          </a:p>
        </p:txBody>
      </p:sp>
      <p:sp>
        <p:nvSpPr>
          <p:cNvPr id="7" name="object 7"/>
          <p:cNvSpPr txBox="1"/>
          <p:nvPr/>
        </p:nvSpPr>
        <p:spPr>
          <a:xfrm>
            <a:off x="11961590" y="7711064"/>
            <a:ext cx="4810078"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COMBINED WORDS</a:t>
            </a:r>
            <a:endParaRPr lang="fr-FR" sz="4700" b="1" spc="-150" dirty="0">
              <a:latin typeface="Calibri"/>
              <a:cs typeface="Calibri"/>
            </a:endParaRPr>
          </a:p>
        </p:txBody>
      </p:sp>
      <p:grpSp>
        <p:nvGrpSpPr>
          <p:cNvPr id="9" name="object 9"/>
          <p:cNvGrpSpPr/>
          <p:nvPr/>
        </p:nvGrpSpPr>
        <p:grpSpPr>
          <a:xfrm>
            <a:off x="10971790" y="6055719"/>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lang="fr-FR" sz="3250" b="1" spc="95" dirty="0">
                <a:solidFill>
                  <a:srgbClr val="FFFFFF"/>
                </a:solidFill>
                <a:latin typeface="Calibri"/>
                <a:cs typeface="Calibri"/>
              </a:rPr>
              <a:t>SwanEdgeDoorWork</a:t>
            </a:r>
            <a:endParaRPr sz="3250" b="1"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23"/>
            <p:cNvPicPr/>
            <p:nvPr/>
          </p:nvPicPr>
          <p:blipFill>
            <a:blip r:embed="rId5" cstate="print"/>
            <a:stretch>
              <a:fillRect/>
            </a:stretch>
          </p:blipFill>
          <p:spPr>
            <a:xfrm>
              <a:off x="900799" y="665402"/>
              <a:ext cx="90707" cy="160393"/>
            </a:xfrm>
            <a:prstGeom prst="rect">
              <a:avLst/>
            </a:prstGeom>
          </p:spPr>
        </p:pic>
      </p:grpSp>
      <p:sp>
        <p:nvSpPr>
          <p:cNvPr id="28" name="object 3">
            <a:extLst>
              <a:ext uri="{FF2B5EF4-FFF2-40B4-BE49-F238E27FC236}">
                <a16:creationId xmlns:a16="http://schemas.microsoft.com/office/drawing/2014/main" id="{35DCCE9B-6FDD-FDFD-4391-2813E73598A6}"/>
              </a:ext>
            </a:extLst>
          </p:cNvPr>
          <p:cNvSpPr txBox="1">
            <a:spLocks/>
          </p:cNvSpPr>
          <p:nvPr/>
        </p:nvSpPr>
        <p:spPr>
          <a:xfrm>
            <a:off x="8080946" y="1938352"/>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fr-FR" sz="9900" b="1" spc="-150" dirty="0">
                <a:solidFill>
                  <a:srgbClr val="231F20"/>
                </a:solidFill>
              </a:rPr>
              <a:t>2 TIPS:</a:t>
            </a:r>
            <a:endParaRPr lang="fr-FR" sz="9900" b="1" spc="-150" dirty="0"/>
          </a:p>
        </p:txBody>
      </p:sp>
      <p:sp>
        <p:nvSpPr>
          <p:cNvPr id="26" name="object 17">
            <a:extLst>
              <a:ext uri="{FF2B5EF4-FFF2-40B4-BE49-F238E27FC236}">
                <a16:creationId xmlns:a16="http://schemas.microsoft.com/office/drawing/2014/main" id="{359B1542-5954-4E20-ADFE-70C3A4459CB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27" name="object 9">
            <a:extLst>
              <a:ext uri="{FF2B5EF4-FFF2-40B4-BE49-F238E27FC236}">
                <a16:creationId xmlns:a16="http://schemas.microsoft.com/office/drawing/2014/main" id="{33D18A00-03D9-4FE3-B476-CEB12B8A4156}"/>
              </a:ext>
            </a:extLst>
          </p:cNvPr>
          <p:cNvGrpSpPr/>
          <p:nvPr/>
        </p:nvGrpSpPr>
        <p:grpSpPr>
          <a:xfrm>
            <a:off x="3000628" y="6055719"/>
            <a:ext cx="5827395" cy="998219"/>
            <a:chOff x="10944273" y="6109627"/>
            <a:chExt cx="5827395" cy="998219"/>
          </a:xfrm>
        </p:grpSpPr>
        <p:sp>
          <p:nvSpPr>
            <p:cNvPr id="29" name="object 10">
              <a:extLst>
                <a:ext uri="{FF2B5EF4-FFF2-40B4-BE49-F238E27FC236}">
                  <a16:creationId xmlns:a16="http://schemas.microsoft.com/office/drawing/2014/main" id="{EC50BC7B-CE53-4467-9418-08EBB7019F34}"/>
                </a:ext>
              </a:extLst>
            </p:cNvPr>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30" name="object 11">
              <a:extLst>
                <a:ext uri="{FF2B5EF4-FFF2-40B4-BE49-F238E27FC236}">
                  <a16:creationId xmlns:a16="http://schemas.microsoft.com/office/drawing/2014/main" id="{0962A907-DBA7-45CE-8059-E630B34A20C2}"/>
                </a:ext>
              </a:extLst>
            </p:cNvPr>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31" name="object 12">
              <a:extLst>
                <a:ext uri="{FF2B5EF4-FFF2-40B4-BE49-F238E27FC236}">
                  <a16:creationId xmlns:a16="http://schemas.microsoft.com/office/drawing/2014/main" id="{431364D7-2A55-4F9D-9681-4877A933582A}"/>
                </a:ext>
              </a:extLst>
            </p:cNvPr>
            <p:cNvPicPr/>
            <p:nvPr/>
          </p:nvPicPr>
          <p:blipFill>
            <a:blip r:embed="rId3" cstate="print"/>
            <a:stretch>
              <a:fillRect/>
            </a:stretch>
          </p:blipFill>
          <p:spPr>
            <a:xfrm>
              <a:off x="16116324" y="6589659"/>
              <a:ext cx="90882" cy="158742"/>
            </a:xfrm>
            <a:prstGeom prst="rect">
              <a:avLst/>
            </a:prstGeom>
          </p:spPr>
        </p:pic>
      </p:grpSp>
      <p:sp>
        <p:nvSpPr>
          <p:cNvPr id="32" name="object 13">
            <a:extLst>
              <a:ext uri="{FF2B5EF4-FFF2-40B4-BE49-F238E27FC236}">
                <a16:creationId xmlns:a16="http://schemas.microsoft.com/office/drawing/2014/main" id="{654FCBB2-77DA-4CD0-95B3-CC590F5F6E13}"/>
              </a:ext>
            </a:extLst>
          </p:cNvPr>
          <p:cNvSpPr txBox="1"/>
          <p:nvPr/>
        </p:nvSpPr>
        <p:spPr>
          <a:xfrm>
            <a:off x="3669015" y="6449400"/>
            <a:ext cx="4384331" cy="515526"/>
          </a:xfrm>
          <a:prstGeom prst="rect">
            <a:avLst/>
          </a:prstGeom>
        </p:spPr>
        <p:txBody>
          <a:bodyPr vert="horz" wrap="square" lIns="0" tIns="15240" rIns="0" bIns="0" rtlCol="0">
            <a:spAutoFit/>
          </a:bodyPr>
          <a:lstStyle/>
          <a:p>
            <a:pPr marL="12700">
              <a:lnSpc>
                <a:spcPct val="100000"/>
              </a:lnSpc>
              <a:spcBef>
                <a:spcPts val="120"/>
              </a:spcBef>
            </a:pPr>
            <a:r>
              <a:rPr lang="en-US" sz="3250" b="1" dirty="0">
                <a:solidFill>
                  <a:schemeClr val="bg1"/>
                </a:solidFill>
                <a:latin typeface="Calibri"/>
                <a:cs typeface="Calibri"/>
              </a:rPr>
              <a:t>Ianah&amp;yIwic!</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342"/>
            <a:chOff x="4434455" y="3441214"/>
            <a:chExt cx="15669894" cy="7867342"/>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a:p>
          </p:txBody>
        </p:sp>
        <p:sp>
          <p:nvSpPr>
            <p:cNvPr id="4" name="object 4"/>
            <p:cNvSpPr/>
            <p:nvPr/>
          </p:nvSpPr>
          <p:spPr>
            <a:xfrm>
              <a:off x="9960199" y="3441214"/>
              <a:ext cx="8809990" cy="6404461"/>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a:p>
          </p:txBody>
        </p:sp>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pic>
          <p:nvPicPr>
            <p:cNvPr id="8" name="object 8"/>
            <p:cNvPicPr/>
            <p:nvPr/>
          </p:nvPicPr>
          <p:blipFill>
            <a:blip r:embed="rId2"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pic>
          <p:nvPicPr>
            <p:cNvPr id="13" name="object 13"/>
            <p:cNvPicPr/>
            <p:nvPr/>
          </p:nvPicPr>
          <p:blipFill>
            <a:blip r:embed="rId3"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fr-FR" sz="4100" b="1" spc="-15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fr-FR" sz="4100" b="1" spc="-30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USE A PASSWORD MANAGER</a:t>
            </a:r>
            <a:endParaRPr lang="fr-FR" sz="6600" b="1" spc="-15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4"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5" cstate="print"/>
            <a:stretch>
              <a:fillRect/>
            </a:stretch>
          </p:blipFill>
          <p:spPr>
            <a:xfrm>
              <a:off x="900799" y="665402"/>
              <a:ext cx="90707" cy="160393"/>
            </a:xfrm>
            <a:prstGeom prst="rect">
              <a:avLst/>
            </a:prstGeom>
          </p:spPr>
        </p:pic>
      </p:grpSp>
      <p:sp>
        <p:nvSpPr>
          <p:cNvPr id="31" name="object 17">
            <a:extLst>
              <a:ext uri="{FF2B5EF4-FFF2-40B4-BE49-F238E27FC236}">
                <a16:creationId xmlns:a16="http://schemas.microsoft.com/office/drawing/2014/main" id="{4D033770-8D2D-4D95-BC34-B64A41FC1AE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pic>
        <p:nvPicPr>
          <p:cNvPr id="34" name="Image 33">
            <a:extLst>
              <a:ext uri="{FF2B5EF4-FFF2-40B4-BE49-F238E27FC236}">
                <a16:creationId xmlns:a16="http://schemas.microsoft.com/office/drawing/2014/main" id="{7A6C05D5-D1B0-376C-0F59-9BFE02D8C92B}"/>
              </a:ext>
            </a:extLst>
          </p:cNvPr>
          <p:cNvPicPr>
            <a:picLocks noChangeAspect="1"/>
          </p:cNvPicPr>
          <p:nvPr/>
        </p:nvPicPr>
        <p:blipFill>
          <a:blip r:embed="rId6"/>
          <a:stretch>
            <a:fillRect/>
          </a:stretch>
        </p:blipFill>
        <p:spPr>
          <a:xfrm>
            <a:off x="10078788" y="3584432"/>
            <a:ext cx="8572812" cy="6115059"/>
          </a:xfrm>
          <a:prstGeom prst="roundRect">
            <a:avLst>
              <a:gd name="adj" fmla="val 2583"/>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232374"/>
            <a:ext cx="20104100" cy="5131435"/>
            <a:chOff x="0" y="4232374"/>
            <a:chExt cx="20104100" cy="5131435"/>
          </a:xfrm>
        </p:grpSpPr>
        <p:pic>
          <p:nvPicPr>
            <p:cNvPr id="3" name="object 3">
              <a:hlinkClick r:id="rId2"/>
            </p:cNvPr>
            <p:cNvPicPr/>
            <p:nvPr/>
          </p:nvPicPr>
          <p:blipFill>
            <a:blip r:embed="rId3" cstate="print"/>
            <a:stretch>
              <a:fillRect/>
            </a:stretch>
          </p:blipFill>
          <p:spPr>
            <a:xfrm>
              <a:off x="0" y="4232374"/>
              <a:ext cx="20104099" cy="4916149"/>
            </a:xfrm>
            <a:prstGeom prst="rect">
              <a:avLst/>
            </a:prstGeom>
          </p:spPr>
        </p:pic>
        <p:sp>
          <p:nvSpPr>
            <p:cNvPr id="4" name="object 4"/>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a:p>
          </p:txBody>
        </p:sp>
      </p:grpSp>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t>IS YOUR PASSWORD COMPROMISED?</a:t>
            </a:r>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0" name="object 10"/>
            <p:cNvPicPr/>
            <p:nvPr/>
          </p:nvPicPr>
          <p:blipFill>
            <a:blip r:embed="rId4"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6" name="object 16"/>
            <p:cNvPicPr/>
            <p:nvPr/>
          </p:nvPicPr>
          <p:blipFill>
            <a:blip r:embed="rId5" cstate="print"/>
            <a:stretch>
              <a:fillRect/>
            </a:stretch>
          </p:blipFill>
          <p:spPr>
            <a:xfrm>
              <a:off x="900799" y="665402"/>
              <a:ext cx="90707" cy="160393"/>
            </a:xfrm>
            <a:prstGeom prst="rect">
              <a:avLst/>
            </a:prstGeom>
          </p:spPr>
        </p:pic>
      </p:grpSp>
      <p:sp>
        <p:nvSpPr>
          <p:cNvPr id="19" name="object 17">
            <a:extLst>
              <a:ext uri="{FF2B5EF4-FFF2-40B4-BE49-F238E27FC236}">
                <a16:creationId xmlns:a16="http://schemas.microsoft.com/office/drawing/2014/main" id="{3C169097-9506-4811-86A0-596B478C1DE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7322448"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850" dirty="0">
                <a:solidFill>
                  <a:srgbClr val="231F20"/>
                </a:solidFill>
                <a:uFill>
                  <a:solidFill>
                    <a:srgbClr val="231F20"/>
                  </a:solidFill>
                </a:uFill>
              </a:rPr>
              <a:t>TO </a:t>
            </a:r>
            <a:r>
              <a:rPr lang="fr-FR" sz="7400" b="1" u="sng" spc="555" dirty="0">
                <a:solidFill>
                  <a:srgbClr val="231F20"/>
                </a:solidFill>
                <a:uFill>
                  <a:solidFill>
                    <a:srgbClr val="231F20"/>
                  </a:solidFill>
                </a:uFill>
              </a:rPr>
              <a:t>REMEMBER</a:t>
            </a:r>
            <a:r>
              <a:rPr lang="fr-FR" sz="7400" b="1" spc="-175" dirty="0">
                <a:solidFill>
                  <a:srgbClr val="231F20"/>
                </a:solidFill>
              </a:rPr>
              <a:t>:</a:t>
            </a:r>
            <a:endParaRPr lang="fr-FR" sz="7400" b="1"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a:p>
        </p:txBody>
      </p:sp>
      <p:sp>
        <p:nvSpPr>
          <p:cNvPr id="4" name="object 4"/>
          <p:cNvSpPr/>
          <p:nvPr/>
        </p:nvSpPr>
        <p:spPr>
          <a:xfrm>
            <a:off x="2882188" y="8178476"/>
            <a:ext cx="14310994" cy="1421964"/>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a:p>
        </p:txBody>
      </p:sp>
      <p:sp>
        <p:nvSpPr>
          <p:cNvPr id="5" name="object 5"/>
          <p:cNvSpPr txBox="1"/>
          <p:nvPr/>
        </p:nvSpPr>
        <p:spPr>
          <a:xfrm>
            <a:off x="3547400" y="6480536"/>
            <a:ext cx="12900025" cy="2960747"/>
          </a:xfrm>
          <a:prstGeom prst="rect">
            <a:avLst/>
          </a:prstGeom>
        </p:spPr>
        <p:txBody>
          <a:bodyPr vert="horz" wrap="square" lIns="0" tIns="99060" rIns="0" bIns="0" rtlCol="0">
            <a:spAutoFit/>
          </a:bodyPr>
          <a:lstStyle/>
          <a:p>
            <a:pPr marL="12700" marR="219710">
              <a:lnSpc>
                <a:spcPts val="4300"/>
              </a:lnSpc>
              <a:spcBef>
                <a:spcPts val="780"/>
              </a:spcBef>
            </a:pPr>
            <a:r>
              <a:rPr lang="en-US" sz="4100" b="1" spc="-150" dirty="0">
                <a:solidFill>
                  <a:srgbClr val="231F20"/>
                </a:solidFill>
                <a:latin typeface="Calibri"/>
                <a:cs typeface="Calibri"/>
              </a:rPr>
              <a:t>SECURE ACCOUNTS AND DEVICES WITH STRONG PASSWORDS OR PASSPHRASES</a:t>
            </a:r>
          </a:p>
          <a:p>
            <a:pPr marL="12700" marR="219710">
              <a:lnSpc>
                <a:spcPts val="4300"/>
              </a:lnSpc>
              <a:spcBef>
                <a:spcPts val="780"/>
              </a:spcBef>
            </a:pPr>
            <a:endParaRPr lang="fr-FR" sz="5500" b="1" spc="-150" dirty="0">
              <a:latin typeface="Calibri"/>
              <a:cs typeface="Calibri"/>
            </a:endParaRPr>
          </a:p>
          <a:p>
            <a:pPr marL="12700" marR="5080">
              <a:lnSpc>
                <a:spcPts val="4300"/>
              </a:lnSpc>
              <a:spcBef>
                <a:spcPts val="5"/>
              </a:spcBef>
            </a:pPr>
            <a:r>
              <a:rPr lang="en-US" sz="4100" b="1" spc="-150" dirty="0">
                <a:solidFill>
                  <a:srgbClr val="231F20"/>
                </a:solidFill>
                <a:latin typeface="Calibri"/>
                <a:cs typeface="Calibri"/>
              </a:rPr>
              <a:t>ENSURE THAT PASSWORDS OR PASSPHRASES ARE UNIQUE FOR EACH ACCOUNT AND DEVICE</a:t>
            </a:r>
            <a:endParaRPr lang="fr-FR" sz="4100" b="1" spc="-15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4" name="object 24"/>
            <p:cNvPicPr/>
            <p:nvPr/>
          </p:nvPicPr>
          <p:blipFill>
            <a:blip r:embed="rId6" cstate="print"/>
            <a:stretch>
              <a:fillRect/>
            </a:stretch>
          </p:blipFill>
          <p:spPr>
            <a:xfrm>
              <a:off x="900799" y="665402"/>
              <a:ext cx="90707" cy="160393"/>
            </a:xfrm>
            <a:prstGeom prst="rect">
              <a:avLst/>
            </a:prstGeom>
          </p:spPr>
        </p:pic>
      </p:grpSp>
      <p:sp>
        <p:nvSpPr>
          <p:cNvPr id="27" name="object 17">
            <a:extLst>
              <a:ext uri="{FF2B5EF4-FFF2-40B4-BE49-F238E27FC236}">
                <a16:creationId xmlns:a16="http://schemas.microsoft.com/office/drawing/2014/main" id="{FB51B798-0BFE-474E-B557-59758FE413D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050" y="1667242"/>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dirty="0"/>
            </a:p>
          </p:txBody>
        </p:sp>
      </p:grpSp>
      <p:sp>
        <p:nvSpPr>
          <p:cNvPr id="5" name="object 5"/>
          <p:cNvSpPr txBox="1"/>
          <p:nvPr/>
        </p:nvSpPr>
        <p:spPr>
          <a:xfrm>
            <a:off x="7245497" y="2089520"/>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ACTIVITY 2</a:t>
            </a:r>
            <a:endParaRPr lang="fr-FR" sz="6550" b="1" spc="-300" dirty="0">
              <a:latin typeface="Calibri"/>
              <a:cs typeface="Calibri"/>
            </a:endParaRPr>
          </a:p>
        </p:txBody>
      </p:sp>
      <p:pic>
        <p:nvPicPr>
          <p:cNvPr id="7" name="object 7"/>
          <p:cNvPicPr/>
          <p:nvPr/>
        </p:nvPicPr>
        <p:blipFill>
          <a:blip r:embed="rId2" cstate="print"/>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22520" y="3091679"/>
            <a:ext cx="12190168" cy="5709127"/>
          </a:xfrm>
          <a:prstGeom prst="rect">
            <a:avLst/>
          </a:prstGeom>
        </p:spPr>
        <p:txBody>
          <a:bodyPr vert="horz" wrap="square" lIns="0" tIns="11430" rIns="0" bIns="0" rtlCol="0">
            <a:spAutoFit/>
          </a:bodyPr>
          <a:lstStyle/>
          <a:p>
            <a:pPr marL="12700">
              <a:lnSpc>
                <a:spcPts val="15119"/>
              </a:lnSpc>
              <a:spcBef>
                <a:spcPts val="90"/>
              </a:spcBef>
            </a:pPr>
            <a:r>
              <a:rPr lang="en-US" sz="11000" b="1" spc="-300" dirty="0">
                <a:solidFill>
                  <a:srgbClr val="1D1D1B"/>
                </a:solidFill>
                <a:latin typeface="Calibri"/>
                <a:cs typeface="Calibri"/>
              </a:rPr>
              <a:t>PROTECT YOUR MOST IMPORTANT ACCOUNTS ONLINE</a:t>
            </a:r>
            <a:endParaRPr lang="fr-FR" sz="8800" b="1" spc="-300" dirty="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fr-FR" b="1" spc="-15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fr-FR" b="1" spc="-15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fr-FR" b="1" spc="-15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03208" y="4175593"/>
            <a:ext cx="2454964" cy="1720407"/>
          </a:xfrm>
          <a:prstGeom prst="rect">
            <a:avLst/>
          </a:prstGeom>
        </p:spPr>
        <p:txBody>
          <a:bodyPr vert="horz" wrap="square" lIns="0" tIns="128905" rIns="0" bIns="0" rtlCol="0">
            <a:spAutoFit/>
          </a:bodyPr>
          <a:lstStyle/>
          <a:p>
            <a:pPr marL="12065" marR="5080" algn="ctr">
              <a:lnSpc>
                <a:spcPts val="3770"/>
              </a:lnSpc>
              <a:spcBef>
                <a:spcPts val="1015"/>
              </a:spcBef>
            </a:pPr>
            <a:r>
              <a:rPr lang="fr-FR" sz="3600" b="1" spc="-150" dirty="0">
                <a:solidFill>
                  <a:srgbClr val="FFFFFF"/>
                </a:solidFill>
                <a:latin typeface="Calibri"/>
                <a:cs typeface="Calibri"/>
              </a:rPr>
              <a:t>MAILBOX</a:t>
            </a:r>
          </a:p>
          <a:p>
            <a:pPr marL="12065" marR="5080" algn="ctr">
              <a:lnSpc>
                <a:spcPts val="3770"/>
              </a:lnSpc>
              <a:spcBef>
                <a:spcPts val="1015"/>
              </a:spcBef>
            </a:pPr>
            <a:r>
              <a:rPr lang="fr-FR" sz="3600" b="1" spc="-150" dirty="0">
                <a:solidFill>
                  <a:srgbClr val="FFFFFF"/>
                </a:solidFill>
                <a:latin typeface="Calibri"/>
                <a:cs typeface="Calibri"/>
              </a:rPr>
              <a:t>FOR SCHOOLS</a:t>
            </a:r>
            <a:endParaRPr lang="fr-FR" sz="3600" b="1" spc="-150" dirty="0">
              <a:latin typeface="Calibri"/>
              <a:cs typeface="Calibri"/>
            </a:endParaRPr>
          </a:p>
        </p:txBody>
      </p:sp>
      <p:sp>
        <p:nvSpPr>
          <p:cNvPr id="9" name="object 9"/>
          <p:cNvSpPr txBox="1"/>
          <p:nvPr/>
        </p:nvSpPr>
        <p:spPr>
          <a:xfrm>
            <a:off x="1939332" y="2329935"/>
            <a:ext cx="164586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FFFFFF"/>
                </a:solidFill>
                <a:latin typeface="Calibri"/>
                <a:cs typeface="Calibri"/>
              </a:rPr>
              <a:t>HOMEWORK</a:t>
            </a:r>
            <a:endParaRPr lang="fr-FR" sz="2400" b="1" spc="-15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7903679" y="2356767"/>
            <a:ext cx="1550659" cy="370871"/>
          </a:xfrm>
          <a:prstGeom prst="rect">
            <a:avLst/>
          </a:prstGeom>
        </p:spPr>
        <p:txBody>
          <a:bodyPr vert="horz" wrap="square" lIns="0" tIns="80645" rIns="0" bIns="0" rtlCol="0">
            <a:spAutoFit/>
          </a:bodyPr>
          <a:lstStyle/>
          <a:p>
            <a:pPr marL="12700" marR="9525" indent="403860" algn="l">
              <a:lnSpc>
                <a:spcPts val="2210"/>
              </a:lnSpc>
              <a:spcBef>
                <a:spcPts val="635"/>
              </a:spcBef>
            </a:pPr>
            <a:r>
              <a:rPr lang="fr-FR" sz="2300" b="1" spc="-150" dirty="0">
                <a:solidFill>
                  <a:srgbClr val="FFFFFF"/>
                </a:solidFill>
                <a:latin typeface="Calibri"/>
                <a:cs typeface="Calibri"/>
              </a:rPr>
              <a:t>WEBSITES</a:t>
            </a:r>
            <a:endParaRPr lang="fr-FR" sz="2300" b="1" spc="-15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fr-FR" sz="2300" b="1" spc="-150" dirty="0">
                <a:solidFill>
                  <a:srgbClr val="FFFFFF"/>
                </a:solidFill>
                <a:latin typeface="Calibri"/>
                <a:cs typeface="Calibri"/>
              </a:rPr>
              <a:t>ADMINISTRATION TAXES INSURANCE...</a:t>
            </a:r>
            <a:endParaRPr lang="fr-FR" sz="2300" b="1" spc="-15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fr-FR" sz="2300" b="1" spc="-150" dirty="0">
                <a:solidFill>
                  <a:srgbClr val="FFFFFF"/>
                </a:solidFill>
                <a:latin typeface="Calibri"/>
                <a:cs typeface="Calibri"/>
              </a:rPr>
              <a:t>PICTURES STORAGE</a:t>
            </a:r>
            <a:endParaRPr lang="fr-FR" sz="2300" b="1" spc="-150" dirty="0">
              <a:latin typeface="Calibri"/>
              <a:cs typeface="Calibri"/>
            </a:endParaRPr>
          </a:p>
        </p:txBody>
      </p:sp>
      <p:sp>
        <p:nvSpPr>
          <p:cNvPr id="14" name="object 14"/>
          <p:cNvSpPr txBox="1"/>
          <p:nvPr/>
        </p:nvSpPr>
        <p:spPr>
          <a:xfrm>
            <a:off x="4758511" y="2734332"/>
            <a:ext cx="969644" cy="792268"/>
          </a:xfrm>
          <a:prstGeom prst="rect">
            <a:avLst/>
          </a:prstGeom>
        </p:spPr>
        <p:txBody>
          <a:bodyPr vert="horz" wrap="square" lIns="0" tIns="66675" rIns="0" bIns="0" rtlCol="0">
            <a:spAutoFit/>
          </a:bodyPr>
          <a:lstStyle/>
          <a:p>
            <a:pPr marL="238760" marR="231775" algn="ctr">
              <a:lnSpc>
                <a:spcPts val="1839"/>
              </a:lnSpc>
              <a:spcBef>
                <a:spcPts val="525"/>
              </a:spcBef>
            </a:pPr>
            <a:endParaRPr lang="fr-FR" sz="2000" b="1" spc="-150" dirty="0">
              <a:latin typeface="Calibri"/>
              <a:cs typeface="Calibri"/>
            </a:endParaRPr>
          </a:p>
          <a:p>
            <a:pPr algn="ctr">
              <a:lnSpc>
                <a:spcPts val="1855"/>
              </a:lnSpc>
            </a:pPr>
            <a:r>
              <a:rPr lang="fr-FR" sz="2000" b="1" spc="-150" dirty="0">
                <a:solidFill>
                  <a:srgbClr val="FFFFFF"/>
                </a:solidFill>
                <a:latin typeface="Calibri"/>
                <a:cs typeface="Calibri"/>
              </a:rPr>
              <a:t>CONTACT</a:t>
            </a:r>
          </a:p>
          <a:p>
            <a:pPr algn="ctr">
              <a:lnSpc>
                <a:spcPts val="1855"/>
              </a:lnSpc>
            </a:pPr>
            <a:r>
              <a:rPr lang="fr-FR" sz="2000" b="1" spc="-150" dirty="0">
                <a:solidFill>
                  <a:srgbClr val="FFFFFF"/>
                </a:solidFill>
                <a:latin typeface="Calibri"/>
                <a:cs typeface="Calibri"/>
              </a:rPr>
              <a:t>LIST </a:t>
            </a:r>
            <a:endParaRPr lang="fr-FR" sz="2000" b="1" spc="-150" dirty="0">
              <a:latin typeface="Calibri"/>
              <a:cs typeface="Calibri"/>
            </a:endParaRPr>
          </a:p>
        </p:txBody>
      </p:sp>
      <p:sp>
        <p:nvSpPr>
          <p:cNvPr id="15" name="object 15"/>
          <p:cNvSpPr txBox="1"/>
          <p:nvPr/>
        </p:nvSpPr>
        <p:spPr>
          <a:xfrm>
            <a:off x="15767640" y="5779129"/>
            <a:ext cx="1833854"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fr-FR" sz="3250" b="1" spc="-150" dirty="0">
                <a:solidFill>
                  <a:srgbClr val="FFFFFF"/>
                </a:solidFill>
                <a:latin typeface="Calibri"/>
                <a:cs typeface="Calibri"/>
              </a:rPr>
              <a:t>SOCIAL NETWORK IDENTITY</a:t>
            </a:r>
            <a:endParaRPr lang="fr-FR" sz="3250" b="1" spc="-15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fr-FR" sz="4250" b="1" spc="-150" dirty="0">
                <a:solidFill>
                  <a:srgbClr val="FFFFFF"/>
                </a:solidFill>
                <a:latin typeface="Calibri"/>
                <a:cs typeface="Calibri"/>
              </a:rPr>
              <a:t>PERSONAL</a:t>
            </a:r>
            <a:endParaRPr lang="fr-FR" sz="4250" b="1" spc="-150" dirty="0">
              <a:latin typeface="Calibri"/>
              <a:cs typeface="Calibri"/>
            </a:endParaRPr>
          </a:p>
        </p:txBody>
      </p:sp>
      <p:sp>
        <p:nvSpPr>
          <p:cNvPr id="17" name="object 17"/>
          <p:cNvSpPr txBox="1"/>
          <p:nvPr/>
        </p:nvSpPr>
        <p:spPr>
          <a:xfrm>
            <a:off x="9083860" y="4497250"/>
            <a:ext cx="2206951" cy="694421"/>
          </a:xfrm>
          <a:prstGeom prst="rect">
            <a:avLst/>
          </a:prstGeom>
        </p:spPr>
        <p:txBody>
          <a:bodyPr vert="horz" wrap="square" lIns="0" tIns="17145" rIns="0" bIns="0" rtlCol="0">
            <a:spAutoFit/>
          </a:bodyPr>
          <a:lstStyle/>
          <a:p>
            <a:pPr marL="12700">
              <a:lnSpc>
                <a:spcPct val="100000"/>
              </a:lnSpc>
              <a:spcBef>
                <a:spcPts val="135"/>
              </a:spcBef>
            </a:pPr>
            <a:r>
              <a:rPr lang="fr-FR" sz="4400" b="1" spc="-150" dirty="0">
                <a:solidFill>
                  <a:srgbClr val="FFFFFF"/>
                </a:solidFill>
                <a:latin typeface="Calibri"/>
                <a:cs typeface="Calibri"/>
              </a:rPr>
              <a:t>MAILBOX</a:t>
            </a:r>
            <a:endParaRPr lang="fr-FR" sz="4400" b="1" spc="-150" dirty="0">
              <a:latin typeface="Calibri"/>
              <a:cs typeface="Calibri"/>
            </a:endParaRPr>
          </a:p>
        </p:txBody>
      </p:sp>
      <p:sp>
        <p:nvSpPr>
          <p:cNvPr id="18" name="object 18"/>
          <p:cNvSpPr txBox="1"/>
          <p:nvPr/>
        </p:nvSpPr>
        <p:spPr>
          <a:xfrm>
            <a:off x="7494762" y="3718562"/>
            <a:ext cx="1013580" cy="590290"/>
          </a:xfrm>
          <a:prstGeom prst="rect">
            <a:avLst/>
          </a:prstGeom>
        </p:spPr>
        <p:txBody>
          <a:bodyPr vert="horz" wrap="square" lIns="0" tIns="73025" rIns="0" bIns="0" rtlCol="0">
            <a:spAutoFit/>
          </a:bodyPr>
          <a:lstStyle/>
          <a:p>
            <a:pPr algn="ctr">
              <a:lnSpc>
                <a:spcPts val="1964"/>
              </a:lnSpc>
            </a:pPr>
            <a:r>
              <a:rPr lang="fr-FR" sz="2000" b="1" spc="-150" dirty="0">
                <a:solidFill>
                  <a:srgbClr val="FFFFFF"/>
                </a:solidFill>
                <a:latin typeface="Calibri"/>
                <a:cs typeface="Calibri"/>
              </a:rPr>
              <a:t>CONTACT</a:t>
            </a:r>
          </a:p>
          <a:p>
            <a:pPr algn="ctr">
              <a:lnSpc>
                <a:spcPts val="1964"/>
              </a:lnSpc>
            </a:pPr>
            <a:r>
              <a:rPr lang="fr-FR" sz="2000" b="1" spc="-150" dirty="0">
                <a:solidFill>
                  <a:srgbClr val="FFFFFF"/>
                </a:solidFill>
                <a:latin typeface="Calibri"/>
                <a:cs typeface="Calibri"/>
              </a:rPr>
              <a:t>LIST </a:t>
            </a:r>
            <a:endParaRPr lang="fr-FR" sz="2000" b="1" spc="-150" dirty="0">
              <a:latin typeface="Calibri"/>
              <a:cs typeface="Calibri"/>
            </a:endParaRPr>
          </a:p>
        </p:txBody>
      </p:sp>
      <p:sp>
        <p:nvSpPr>
          <p:cNvPr id="19" name="object 19"/>
          <p:cNvSpPr txBox="1"/>
          <p:nvPr/>
        </p:nvSpPr>
        <p:spPr>
          <a:xfrm>
            <a:off x="7057181" y="6587957"/>
            <a:ext cx="1292910" cy="333809"/>
          </a:xfrm>
          <a:prstGeom prst="rect">
            <a:avLst/>
          </a:prstGeom>
        </p:spPr>
        <p:txBody>
          <a:bodyPr vert="horz" wrap="square" lIns="0" tIns="73025" rIns="0" bIns="0" rtlCol="0">
            <a:spAutoFit/>
          </a:bodyPr>
          <a:lstStyle/>
          <a:p>
            <a:pPr marL="12065" marR="5080" indent="-635" algn="ctr">
              <a:lnSpc>
                <a:spcPts val="1950"/>
              </a:lnSpc>
              <a:spcBef>
                <a:spcPts val="575"/>
              </a:spcBef>
            </a:pPr>
            <a:r>
              <a:rPr lang="fr-FR" sz="2000" b="1" spc="-150" dirty="0">
                <a:solidFill>
                  <a:srgbClr val="FFFFFF"/>
                </a:solidFill>
                <a:latin typeface="Calibri"/>
                <a:cs typeface="Calibri"/>
              </a:rPr>
              <a:t>PASSWORDS</a:t>
            </a:r>
            <a:endParaRPr lang="fr-FR" sz="2000" b="1" spc="-15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fr-FR" sz="2700" b="1" spc="-150" dirty="0">
                <a:solidFill>
                  <a:srgbClr val="FFFFFF"/>
                </a:solidFill>
                <a:latin typeface="Calibri"/>
                <a:cs typeface="Calibri"/>
              </a:rPr>
              <a:t>VIDEOS</a:t>
            </a:r>
            <a:endParaRPr lang="fr-FR" sz="2700" b="1" spc="-150" dirty="0">
              <a:latin typeface="Calibri"/>
              <a:cs typeface="Calibri"/>
            </a:endParaRPr>
          </a:p>
        </p:txBody>
      </p:sp>
      <p:sp>
        <p:nvSpPr>
          <p:cNvPr id="21" name="object 21"/>
          <p:cNvSpPr txBox="1"/>
          <p:nvPr/>
        </p:nvSpPr>
        <p:spPr>
          <a:xfrm>
            <a:off x="15836487" y="3586001"/>
            <a:ext cx="886106" cy="667234"/>
          </a:xfrm>
          <a:prstGeom prst="rect">
            <a:avLst/>
          </a:prstGeom>
        </p:spPr>
        <p:txBody>
          <a:bodyPr vert="horz" wrap="square" lIns="0" tIns="73025" rIns="0" bIns="0" rtlCol="0">
            <a:spAutoFit/>
          </a:bodyPr>
          <a:lstStyle/>
          <a:p>
            <a:pPr marL="12700" marR="5080" algn="ctr">
              <a:lnSpc>
                <a:spcPts val="1950"/>
              </a:lnSpc>
              <a:spcBef>
                <a:spcPts val="575"/>
              </a:spcBef>
            </a:pPr>
            <a:r>
              <a:rPr lang="fr-FR" sz="2000" b="1" spc="-150" dirty="0">
                <a:solidFill>
                  <a:srgbClr val="FFFFFF"/>
                </a:solidFill>
                <a:latin typeface="Calibri"/>
                <a:cs typeface="Calibri"/>
              </a:rPr>
              <a:t>ONLINE </a:t>
            </a:r>
          </a:p>
          <a:p>
            <a:pPr marL="12700" marR="5080" algn="ctr">
              <a:lnSpc>
                <a:spcPts val="1950"/>
              </a:lnSpc>
              <a:spcBef>
                <a:spcPts val="575"/>
              </a:spcBef>
            </a:pPr>
            <a:r>
              <a:rPr lang="fr-FR" sz="2000" b="1" spc="-150" dirty="0">
                <a:solidFill>
                  <a:srgbClr val="FFFFFF"/>
                </a:solidFill>
                <a:latin typeface="Calibri"/>
                <a:cs typeface="Calibri"/>
              </a:rPr>
              <a:t>GAMES</a:t>
            </a:r>
            <a:endParaRPr lang="fr-FR" sz="2000" b="1" spc="-15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FFFFFF"/>
                </a:solidFill>
                <a:latin typeface="Calibri"/>
                <a:cs typeface="Calibri"/>
              </a:rPr>
              <a:t>CAR SHARING</a:t>
            </a:r>
            <a:endParaRPr lang="fr-FR" sz="1700" b="1" spc="-15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gn="ctr">
              <a:lnSpc>
                <a:spcPts val="2270"/>
              </a:lnSpc>
              <a:spcBef>
                <a:spcPts val="425"/>
              </a:spcBef>
            </a:pPr>
            <a:r>
              <a:rPr lang="fr-FR" sz="2150" b="1" spc="-150" dirty="0">
                <a:solidFill>
                  <a:srgbClr val="FFFFFF"/>
                </a:solidFill>
                <a:latin typeface="Calibri"/>
                <a:cs typeface="Calibri"/>
              </a:rPr>
              <a:t>INSTANT MESSAGES</a:t>
            </a:r>
            <a:endParaRPr lang="fr-FR" sz="2150" b="1" spc="-150" dirty="0">
              <a:latin typeface="Calibri"/>
              <a:cs typeface="Calibri"/>
            </a:endParaRPr>
          </a:p>
        </p:txBody>
      </p:sp>
      <p:sp>
        <p:nvSpPr>
          <p:cNvPr id="24" name="object 24"/>
          <p:cNvSpPr txBox="1"/>
          <p:nvPr/>
        </p:nvSpPr>
        <p:spPr>
          <a:xfrm>
            <a:off x="14424882" y="8344956"/>
            <a:ext cx="1411605" cy="718915"/>
          </a:xfrm>
          <a:prstGeom prst="rect">
            <a:avLst/>
          </a:prstGeom>
        </p:spPr>
        <p:txBody>
          <a:bodyPr vert="horz" wrap="square" lIns="0" tIns="96520" rIns="0" bIns="0" rtlCol="0">
            <a:spAutoFit/>
          </a:bodyPr>
          <a:lstStyle/>
          <a:p>
            <a:pPr marL="51435" marR="5080" indent="-39370" algn="ctr">
              <a:lnSpc>
                <a:spcPct val="74900"/>
              </a:lnSpc>
              <a:spcBef>
                <a:spcPts val="760"/>
              </a:spcBef>
            </a:pPr>
            <a:r>
              <a:rPr lang="fr-FR" sz="2200" b="1" spc="-150" dirty="0">
                <a:solidFill>
                  <a:srgbClr val="FFFFFF"/>
                </a:solidFill>
                <a:latin typeface="Calibri"/>
                <a:cs typeface="Calibri"/>
              </a:rPr>
              <a:t>MUSIC </a:t>
            </a:r>
          </a:p>
          <a:p>
            <a:pPr marL="51435" marR="5080" indent="-39370" algn="ctr">
              <a:lnSpc>
                <a:spcPct val="74900"/>
              </a:lnSpc>
              <a:spcBef>
                <a:spcPts val="760"/>
              </a:spcBef>
            </a:pPr>
            <a:r>
              <a:rPr lang="fr-FR" sz="2200" b="1" spc="-150" dirty="0">
                <a:solidFill>
                  <a:srgbClr val="FFFFFF"/>
                </a:solidFill>
                <a:latin typeface="Calibri"/>
                <a:cs typeface="Calibri"/>
              </a:rPr>
              <a:t>PLATFORMS</a:t>
            </a:r>
            <a:endParaRPr lang="fr-FR" sz="2200" b="1" spc="-150" dirty="0">
              <a:latin typeface="Calibri"/>
              <a:cs typeface="Calibri"/>
            </a:endParaRPr>
          </a:p>
        </p:txBody>
      </p:sp>
      <p:sp>
        <p:nvSpPr>
          <p:cNvPr id="25" name="object 25"/>
          <p:cNvSpPr txBox="1"/>
          <p:nvPr/>
        </p:nvSpPr>
        <p:spPr>
          <a:xfrm>
            <a:off x="16970111" y="4652202"/>
            <a:ext cx="966887" cy="764889"/>
          </a:xfrm>
          <a:prstGeom prst="rect">
            <a:avLst/>
          </a:prstGeom>
        </p:spPr>
        <p:txBody>
          <a:bodyPr vert="horz" wrap="square" lIns="0" tIns="90805" rIns="0" bIns="0" rtlCol="0">
            <a:spAutoFit/>
          </a:bodyPr>
          <a:lstStyle/>
          <a:p>
            <a:pPr marL="32384" marR="5080" indent="-20320" algn="ctr">
              <a:lnSpc>
                <a:spcPts val="2550"/>
              </a:lnSpc>
              <a:spcBef>
                <a:spcPts val="715"/>
              </a:spcBef>
            </a:pPr>
            <a:r>
              <a:rPr lang="fr-FR" sz="2400" b="1" spc="-150" dirty="0">
                <a:solidFill>
                  <a:srgbClr val="FFFFFF"/>
                </a:solidFill>
                <a:latin typeface="Calibri"/>
                <a:cs typeface="Calibri"/>
              </a:rPr>
              <a:t>FRIENDS LIST</a:t>
            </a:r>
            <a:endParaRPr lang="fr-FR" sz="2400" b="1" spc="-15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fr-FR" sz="2650" b="1" spc="-150" dirty="0">
                <a:solidFill>
                  <a:srgbClr val="FFFFFF"/>
                </a:solidFill>
                <a:latin typeface="Calibri"/>
                <a:cs typeface="Calibri"/>
              </a:rPr>
              <a:t>PHOTOS</a:t>
            </a:r>
            <a:endParaRPr lang="fr-FR" sz="2650" b="1" spc="-150" dirty="0">
              <a:latin typeface="Calibri"/>
              <a:cs typeface="Calibri"/>
            </a:endParaRPr>
          </a:p>
        </p:txBody>
      </p:sp>
      <p:sp>
        <p:nvSpPr>
          <p:cNvPr id="27" name="object 27"/>
          <p:cNvSpPr txBox="1"/>
          <p:nvPr/>
        </p:nvSpPr>
        <p:spPr>
          <a:xfrm>
            <a:off x="11416987" y="5717471"/>
            <a:ext cx="731150" cy="325089"/>
          </a:xfrm>
          <a:prstGeom prst="rect">
            <a:avLst/>
          </a:prstGeom>
        </p:spPr>
        <p:txBody>
          <a:bodyPr vert="horz" wrap="square" lIns="0" tIns="17145" rIns="0" bIns="0" rtlCol="0">
            <a:spAutoFit/>
          </a:bodyPr>
          <a:lstStyle/>
          <a:p>
            <a:pPr marL="12700">
              <a:lnSpc>
                <a:spcPct val="100000"/>
              </a:lnSpc>
              <a:spcBef>
                <a:spcPts val="135"/>
              </a:spcBef>
            </a:pPr>
            <a:r>
              <a:rPr lang="fr-FR" sz="2000" b="1" spc="-150" dirty="0">
                <a:solidFill>
                  <a:srgbClr val="FFFFFF"/>
                </a:solidFill>
                <a:latin typeface="Calibri"/>
                <a:cs typeface="Calibri"/>
              </a:rPr>
              <a:t>IBAN</a:t>
            </a:r>
            <a:endParaRPr lang="fr-FR" sz="2000" b="1" spc="-150" dirty="0">
              <a:latin typeface="Calibri"/>
              <a:cs typeface="Calibri"/>
            </a:endParaRPr>
          </a:p>
        </p:txBody>
      </p:sp>
      <p:sp>
        <p:nvSpPr>
          <p:cNvPr id="28" name="object 28"/>
          <p:cNvSpPr txBox="1"/>
          <p:nvPr/>
        </p:nvSpPr>
        <p:spPr>
          <a:xfrm>
            <a:off x="11615391" y="3782476"/>
            <a:ext cx="1221105" cy="645690"/>
          </a:xfrm>
          <a:prstGeom prst="rect">
            <a:avLst/>
          </a:prstGeom>
        </p:spPr>
        <p:txBody>
          <a:bodyPr vert="horz" wrap="square" lIns="0" tIns="80645" rIns="0" bIns="0" rtlCol="0">
            <a:spAutoFit/>
          </a:bodyPr>
          <a:lstStyle/>
          <a:p>
            <a:pPr marL="186690" marR="5080" indent="-174625">
              <a:lnSpc>
                <a:spcPts val="2210"/>
              </a:lnSpc>
              <a:spcBef>
                <a:spcPts val="635"/>
              </a:spcBef>
            </a:pPr>
            <a:r>
              <a:rPr lang="fr-FR" sz="2000" b="1" spc="-150" dirty="0">
                <a:solidFill>
                  <a:srgbClr val="FFFFFF"/>
                </a:solidFill>
                <a:latin typeface="Calibri"/>
                <a:cs typeface="Calibri"/>
              </a:rPr>
              <a:t>DOCUMENT STORAGE</a:t>
            </a:r>
            <a:endParaRPr lang="fr-FR" sz="2000" b="1" spc="-150" dirty="0">
              <a:latin typeface="Calibri"/>
              <a:cs typeface="Calibri"/>
            </a:endParaRPr>
          </a:p>
        </p:txBody>
      </p:sp>
      <p:sp>
        <p:nvSpPr>
          <p:cNvPr id="29" name="object 29"/>
          <p:cNvSpPr txBox="1"/>
          <p:nvPr/>
        </p:nvSpPr>
        <p:spPr>
          <a:xfrm>
            <a:off x="8219027" y="7245629"/>
            <a:ext cx="2065413" cy="1245853"/>
          </a:xfrm>
          <a:prstGeom prst="rect">
            <a:avLst/>
          </a:prstGeom>
        </p:spPr>
        <p:txBody>
          <a:bodyPr vert="horz" wrap="square" lIns="0" tIns="14604" rIns="0" bIns="0" rtlCol="0">
            <a:spAutoFit/>
          </a:bodyPr>
          <a:lstStyle/>
          <a:p>
            <a:pPr marL="12700" algn="l">
              <a:lnSpc>
                <a:spcPct val="100000"/>
              </a:lnSpc>
              <a:spcBef>
                <a:spcPts val="114"/>
              </a:spcBef>
            </a:pPr>
            <a:r>
              <a:rPr lang="fr-FR" sz="4000" b="1" spc="-150" dirty="0">
                <a:solidFill>
                  <a:srgbClr val="FFFFFF"/>
                </a:solidFill>
                <a:latin typeface="Calibri"/>
                <a:cs typeface="Calibri"/>
              </a:rPr>
              <a:t>WORK </a:t>
            </a:r>
            <a:r>
              <a:rPr lang="fr-FR" sz="3600" b="1" spc="-150" dirty="0">
                <a:solidFill>
                  <a:srgbClr val="FFFFFF"/>
                </a:solidFill>
                <a:latin typeface="Calibri"/>
                <a:cs typeface="Calibri"/>
              </a:rPr>
              <a:t>MAILBOX</a:t>
            </a:r>
            <a:r>
              <a:rPr lang="fr-FR" sz="4000" b="1" spc="-150" dirty="0">
                <a:solidFill>
                  <a:srgbClr val="FFFFFF"/>
                </a:solidFill>
                <a:latin typeface="Calibri"/>
                <a:cs typeface="Calibri"/>
              </a:rPr>
              <a:t> </a:t>
            </a:r>
            <a:endParaRPr lang="fr-FR" sz="4000" b="1" spc="-150" dirty="0">
              <a:latin typeface="Calibri"/>
              <a:cs typeface="Calibri"/>
            </a:endParaRPr>
          </a:p>
        </p:txBody>
      </p:sp>
      <p:sp>
        <p:nvSpPr>
          <p:cNvPr id="31" name="object 31"/>
          <p:cNvSpPr txBox="1"/>
          <p:nvPr/>
        </p:nvSpPr>
        <p:spPr>
          <a:xfrm>
            <a:off x="6372803" y="9004211"/>
            <a:ext cx="1723483" cy="465512"/>
          </a:xfrm>
          <a:prstGeom prst="rect">
            <a:avLst/>
          </a:prstGeom>
        </p:spPr>
        <p:txBody>
          <a:bodyPr vert="horz" wrap="square" lIns="0" tIns="11430" rIns="0" bIns="0" rtlCol="0">
            <a:spAutoFit/>
          </a:bodyPr>
          <a:lstStyle/>
          <a:p>
            <a:pPr marL="12700">
              <a:lnSpc>
                <a:spcPct val="100000"/>
              </a:lnSpc>
              <a:spcBef>
                <a:spcPts val="90"/>
              </a:spcBef>
            </a:pPr>
            <a:r>
              <a:rPr lang="fr-FR" sz="2950" b="1" spc="-150" dirty="0">
                <a:solidFill>
                  <a:srgbClr val="FFFFFF"/>
                </a:solidFill>
                <a:latin typeface="Calibri"/>
                <a:cs typeface="Calibri"/>
              </a:rPr>
              <a:t>MAIL&amp;DOC</a:t>
            </a:r>
            <a:endParaRPr lang="fr-FR" sz="2950" b="1" spc="-150" dirty="0">
              <a:latin typeface="Calibri"/>
              <a:cs typeface="Calibri"/>
            </a:endParaRPr>
          </a:p>
        </p:txBody>
      </p:sp>
      <p:sp>
        <p:nvSpPr>
          <p:cNvPr id="32" name="object 32"/>
          <p:cNvSpPr txBox="1"/>
          <p:nvPr/>
        </p:nvSpPr>
        <p:spPr>
          <a:xfrm>
            <a:off x="6372803" y="8702234"/>
            <a:ext cx="1743075" cy="361637"/>
          </a:xfrm>
          <a:prstGeom prst="rect">
            <a:avLst/>
          </a:prstGeom>
        </p:spPr>
        <p:txBody>
          <a:bodyPr vert="horz" wrap="square" lIns="0" tIns="15240" rIns="0" bIns="0" rtlCol="0">
            <a:spAutoFit/>
          </a:bodyPr>
          <a:lstStyle/>
          <a:p>
            <a:pPr marL="12700">
              <a:lnSpc>
                <a:spcPct val="100000"/>
              </a:lnSpc>
              <a:spcBef>
                <a:spcPts val="120"/>
              </a:spcBef>
            </a:pPr>
            <a:r>
              <a:rPr lang="fr-FR" sz="2250" b="1" spc="-150" dirty="0">
                <a:solidFill>
                  <a:srgbClr val="FFFFFF"/>
                </a:solidFill>
                <a:latin typeface="Calibri"/>
                <a:cs typeface="Calibri"/>
              </a:rPr>
              <a:t>CONFIDENTIAL</a:t>
            </a:r>
            <a:endParaRPr lang="fr-FR" sz="2250" b="1" spc="-150" dirty="0">
              <a:latin typeface="Calibri"/>
              <a:cs typeface="Calibri"/>
            </a:endParaRPr>
          </a:p>
        </p:txBody>
      </p:sp>
      <p:sp>
        <p:nvSpPr>
          <p:cNvPr id="33" name="object 33"/>
          <p:cNvSpPr txBox="1"/>
          <p:nvPr/>
        </p:nvSpPr>
        <p:spPr>
          <a:xfrm>
            <a:off x="10314489" y="7174986"/>
            <a:ext cx="1038225" cy="590290"/>
          </a:xfrm>
          <a:prstGeom prst="rect">
            <a:avLst/>
          </a:prstGeom>
        </p:spPr>
        <p:txBody>
          <a:bodyPr vert="horz" wrap="square" lIns="0" tIns="73025" rIns="0" bIns="0" rtlCol="0">
            <a:spAutoFit/>
          </a:bodyPr>
          <a:lstStyle/>
          <a:p>
            <a:pPr marL="12700" marR="5080" indent="81915" algn="ctr">
              <a:lnSpc>
                <a:spcPts val="1950"/>
              </a:lnSpc>
              <a:spcBef>
                <a:spcPts val="575"/>
              </a:spcBef>
            </a:pPr>
            <a:r>
              <a:rPr lang="fr-FR" sz="2000" b="1" spc="-150" dirty="0">
                <a:solidFill>
                  <a:srgbClr val="FFFFFF"/>
                </a:solidFill>
                <a:latin typeface="Calibri"/>
                <a:cs typeface="Calibri"/>
              </a:rPr>
              <a:t>CONTACTLIST</a:t>
            </a:r>
          </a:p>
        </p:txBody>
      </p:sp>
      <p:sp>
        <p:nvSpPr>
          <p:cNvPr id="34" name="object 34"/>
          <p:cNvSpPr txBox="1"/>
          <p:nvPr/>
        </p:nvSpPr>
        <p:spPr>
          <a:xfrm>
            <a:off x="10618736" y="8742963"/>
            <a:ext cx="1038225" cy="764889"/>
          </a:xfrm>
          <a:prstGeom prst="rect">
            <a:avLst/>
          </a:prstGeom>
        </p:spPr>
        <p:txBody>
          <a:bodyPr vert="horz" wrap="square" lIns="0" tIns="90805" rIns="0" bIns="0" rtlCol="0">
            <a:spAutoFit/>
          </a:bodyPr>
          <a:lstStyle/>
          <a:p>
            <a:pPr marL="210185" marR="5080" indent="-198120" algn="ctr">
              <a:lnSpc>
                <a:spcPts val="2550"/>
              </a:lnSpc>
              <a:spcBef>
                <a:spcPts val="715"/>
              </a:spcBef>
            </a:pPr>
            <a:r>
              <a:rPr lang="fr-FR" sz="2650" b="1" spc="-150" dirty="0">
                <a:solidFill>
                  <a:srgbClr val="FFFFFF"/>
                </a:solidFill>
                <a:latin typeface="Calibri"/>
                <a:cs typeface="Calibri"/>
              </a:rPr>
              <a:t>HR INFO</a:t>
            </a:r>
            <a:endParaRPr lang="fr-FR" sz="2650" b="1" spc="-15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4476</Words>
  <Application>Microsoft Office PowerPoint</Application>
  <PresentationFormat>Personnalisé</PresentationFormat>
  <Paragraphs>799</Paragraphs>
  <Slides>104</Slides>
  <Notes>14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104</vt:i4>
      </vt:variant>
    </vt:vector>
  </HeadingPairs>
  <TitlesOfParts>
    <vt:vector size="109" baseType="lpstr">
      <vt:lpstr>-apple-system</vt:lpstr>
      <vt:lpstr>Arial</vt:lpstr>
      <vt:lpstr>Calibri</vt:lpstr>
      <vt:lpstr>Lucida Sans</vt:lpstr>
      <vt:lpstr>Office Theme</vt:lpstr>
      <vt:lpstr>Présentation PowerPoint</vt:lpstr>
      <vt:lpstr>SUMMARY</vt:lpstr>
      <vt:lpstr>BEFORE STARTING </vt:lpstr>
      <vt:lpstr>Présentation PowerPoint</vt:lpstr>
      <vt:lpstr>Présentation PowerPoint</vt:lpstr>
      <vt:lpstr>WHY DOES CYBERSECURITY CONCERN US ALL?</vt:lpstr>
      <vt:lpstr>WHY DOES CYBERSECURITY CONCERN US ALL?</vt:lpstr>
      <vt:lpstr>WHY DOES CYBERSECURITY CONCERN US ALL?</vt:lpstr>
      <vt:lpstr>WHY DOES CYBERSECURITY CONCERN US ALL?</vt:lpstr>
      <vt:lpstr>Présentation PowerPoint</vt:lpstr>
      <vt:lpstr>Présentation PowerPoint</vt:lpstr>
      <vt:lpstr>Présentation PowerPoint</vt:lpstr>
      <vt:lpstr>Do you think that a good password can be used for several services (mailboxes, social networks, bank, e-commerce sites, administrations...)?</vt:lpstr>
      <vt:lpstr>Do you think that a good password can be used for several services (mailboxes, social networks, bank, e-commerce sites, administrations...)?</vt:lpstr>
      <vt:lpstr>You receive an email about the closure of your Instagram account. This email contains the Instagram logo and an attachment. You:  A Open the attachment to learn more </vt:lpstr>
      <vt:lpstr>You receive an email about the closure of your Instagram account. This email contains the Instagram logo and an attachment. You:  A Open the attachment to learn more </vt:lpstr>
      <vt:lpstr>You receive a text message telling you that your package is arriving but that you need to update your delivery details. You: </vt:lpstr>
      <vt:lpstr>You receive a text message telling you that your package is arriving but that you need to update your delivery details. You:</vt:lpstr>
      <vt:lpstr>You receive an email informing you that photos in which you are tagged are available. The website asks you to enter your Facebook username and password. It seems that the website has a legitimate certificate with a padlock next to the address bar.</vt:lpstr>
      <vt:lpstr>You receive an email informing you that photos in which you are tagged are available. The website asks you to enter your Facebook username and password. It seems that the website has a legitimate certificate with a padlock next to the address bar.</vt:lpstr>
      <vt:lpstr>What should you do if a message appears on your screen blocking your computer, indicating a serious technical problem, a risk of losing your data or the presence of numerous viruses? A Do nothing</vt:lpstr>
      <vt:lpstr>What should you do if a message appears on your screen blocking your computer, indicating a serious technical problem, a risk of losing your data or the presence of numerous viruses? A Do nothing</vt:lpstr>
      <vt:lpstr>You are at the airport before boarding your flight. You have no battery on your phone. There are public computers available for passengers to surf the Internet. You want to pass the time and go on your favourite social network.</vt:lpstr>
      <vt:lpstr>You are at the airport before boarding your flight. You have no battery on your phone. There are public computers available for passengers to surf the Internet. You want to pass the time and go on your favourite social network.</vt:lpstr>
      <vt:lpstr>FOR GOOD DIGITAL HYGIENE</vt:lpstr>
      <vt:lpstr>A GESTURE TO REMEMBER</vt:lpstr>
      <vt:lpstr>Présentation PowerPoint</vt:lpstr>
      <vt:lpstr>ACTIVITY 2</vt:lpstr>
      <vt:lpstr>ACTIVITY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PREVENT Research |   Design  Raise awareness |  Manage</vt:lpstr>
      <vt:lpstr>PREVENT Research |   Design  Raise awareness |  Manage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BEWARE OF APPAREANCES</vt:lpstr>
      <vt:lpstr>Présentation PowerPoint</vt:lpstr>
      <vt:lpstr>VIRUS</vt:lpstr>
      <vt:lpstr>HOW TO REACT IF SOMEONE CALLS YOU OR IF A FAKE ERROR MESSAGE IS DISPLAYED?</vt:lpstr>
      <vt:lpstr>TO REMEMBER: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AND IF YOU HAVE DISCLOSED YOUR PASSWORD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 REMEMBER:</vt:lpstr>
      <vt:lpstr>PROTECT</vt:lpstr>
      <vt:lpstr>ACTIVITY 1</vt:lpstr>
      <vt:lpstr>WHAT ARE THE RISKS OF USING THE SAME PASSWORD EVERYWHERE?</vt:lpstr>
      <vt:lpstr>CREATE A STRONG PASSWORD</vt:lpstr>
      <vt:lpstr>Présentation PowerPoint</vt:lpstr>
      <vt:lpstr>Présentation PowerPoint</vt:lpstr>
      <vt:lpstr>Présentation PowerPoint</vt:lpstr>
      <vt:lpstr>Présentation PowerPoint</vt:lpstr>
      <vt:lpstr>USE A PASSWORD MANAGER</vt:lpstr>
      <vt:lpstr>IS YOUR PASSWORD COMPROMISED?</vt:lpstr>
      <vt:lpstr>TO REMEMBER:</vt:lpstr>
      <vt:lpstr>Présentation PowerPoint</vt:lpstr>
      <vt:lpstr>Présentation PowerPoint</vt:lpstr>
      <vt:lpstr>HOW DOES TWO-FACTOR AUTHENTIFICATION WORK?</vt:lpstr>
      <vt:lpstr>WITHOUT PASSWORD</vt:lpstr>
      <vt:lpstr>TO REMEMBER:</vt:lpstr>
      <vt:lpstr>JOBS IN CYBERSECURITY ARE JOBS OF THE FUTURE AND EXCITING!</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MY FUTURE CAREER</dc:title>
  <dc:creator/>
  <cp:lastModifiedBy/>
  <cp:revision>3</cp:revision>
  <dcterms:created xsi:type="dcterms:W3CDTF">2022-05-26T13:18:47Z</dcterms:created>
  <dcterms:modified xsi:type="dcterms:W3CDTF">2022-10-06T19:23:57Z</dcterms:modified>
</cp:coreProperties>
</file>